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875" r:id="rId1"/>
  </p:sldMasterIdLst>
  <p:notesMasterIdLst>
    <p:notesMasterId r:id="rId18"/>
  </p:notesMasterIdLst>
  <p:sldIdLst>
    <p:sldId id="258" r:id="rId2"/>
    <p:sldId id="265" r:id="rId3"/>
    <p:sldId id="366" r:id="rId4"/>
    <p:sldId id="370" r:id="rId5"/>
    <p:sldId id="364" r:id="rId6"/>
    <p:sldId id="337" r:id="rId7"/>
    <p:sldId id="373" r:id="rId8"/>
    <p:sldId id="334" r:id="rId9"/>
    <p:sldId id="378" r:id="rId10"/>
    <p:sldId id="371" r:id="rId11"/>
    <p:sldId id="374" r:id="rId12"/>
    <p:sldId id="375" r:id="rId13"/>
    <p:sldId id="376" r:id="rId14"/>
    <p:sldId id="377" r:id="rId15"/>
    <p:sldId id="369" r:id="rId16"/>
    <p:sldId id="355" r:id="rId17"/>
  </p:sldIdLst>
  <p:sldSz cx="12192000" cy="6858000"/>
  <p:notesSz cx="7010400" cy="9296400"/>
  <p:defaultTextStyle>
    <a:defPPr>
      <a:defRPr lang="en-US"/>
    </a:defPPr>
    <a:lvl1pPr algn="l" rtl="0" eaLnBrk="0" fontAlgn="base" hangingPunct="0">
      <a:spcBef>
        <a:spcPct val="0"/>
      </a:spcBef>
      <a:spcAft>
        <a:spcPct val="0"/>
      </a:spcAft>
      <a:defRPr sz="4200" kern="1200">
        <a:solidFill>
          <a:srgbClr val="000000"/>
        </a:solidFill>
        <a:latin typeface="Gill Sans" charset="0"/>
        <a:ea typeface="ヒラギノ角ゴ ProN W3" charset="-128"/>
        <a:cs typeface="+mn-cs"/>
        <a:sym typeface="Gill Sans" charset="0"/>
      </a:defRPr>
    </a:lvl1pPr>
    <a:lvl2pPr marL="457200" algn="l" rtl="0" eaLnBrk="0" fontAlgn="base" hangingPunct="0">
      <a:spcBef>
        <a:spcPct val="0"/>
      </a:spcBef>
      <a:spcAft>
        <a:spcPct val="0"/>
      </a:spcAft>
      <a:defRPr sz="4200" kern="1200">
        <a:solidFill>
          <a:srgbClr val="000000"/>
        </a:solidFill>
        <a:latin typeface="Gill Sans" charset="0"/>
        <a:ea typeface="ヒラギノ角ゴ ProN W3" charset="-128"/>
        <a:cs typeface="+mn-cs"/>
        <a:sym typeface="Gill Sans" charset="0"/>
      </a:defRPr>
    </a:lvl2pPr>
    <a:lvl3pPr marL="914400" algn="l" rtl="0" eaLnBrk="0" fontAlgn="base" hangingPunct="0">
      <a:spcBef>
        <a:spcPct val="0"/>
      </a:spcBef>
      <a:spcAft>
        <a:spcPct val="0"/>
      </a:spcAft>
      <a:defRPr sz="4200" kern="1200">
        <a:solidFill>
          <a:srgbClr val="000000"/>
        </a:solidFill>
        <a:latin typeface="Gill Sans" charset="0"/>
        <a:ea typeface="ヒラギノ角ゴ ProN W3" charset="-128"/>
        <a:cs typeface="+mn-cs"/>
        <a:sym typeface="Gill Sans" charset="0"/>
      </a:defRPr>
    </a:lvl3pPr>
    <a:lvl4pPr marL="1371600" algn="l" rtl="0" eaLnBrk="0" fontAlgn="base" hangingPunct="0">
      <a:spcBef>
        <a:spcPct val="0"/>
      </a:spcBef>
      <a:spcAft>
        <a:spcPct val="0"/>
      </a:spcAft>
      <a:defRPr sz="4200" kern="1200">
        <a:solidFill>
          <a:srgbClr val="000000"/>
        </a:solidFill>
        <a:latin typeface="Gill Sans" charset="0"/>
        <a:ea typeface="ヒラギノ角ゴ ProN W3" charset="-128"/>
        <a:cs typeface="+mn-cs"/>
        <a:sym typeface="Gill Sans" charset="0"/>
      </a:defRPr>
    </a:lvl4pPr>
    <a:lvl5pPr marL="1828800" algn="l" rtl="0" eaLnBrk="0" fontAlgn="base" hangingPunct="0">
      <a:spcBef>
        <a:spcPct val="0"/>
      </a:spcBef>
      <a:spcAft>
        <a:spcPct val="0"/>
      </a:spcAft>
      <a:defRPr sz="4200" kern="1200">
        <a:solidFill>
          <a:srgbClr val="000000"/>
        </a:solidFill>
        <a:latin typeface="Gill Sans" charset="0"/>
        <a:ea typeface="ヒラギノ角ゴ ProN W3" charset="-128"/>
        <a:cs typeface="+mn-cs"/>
        <a:sym typeface="Gill Sans" charset="0"/>
      </a:defRPr>
    </a:lvl5pPr>
    <a:lvl6pPr marL="2286000" algn="l" defTabSz="914400" rtl="0" eaLnBrk="1" latinLnBrk="0" hangingPunct="1">
      <a:defRPr sz="4200" kern="1200">
        <a:solidFill>
          <a:srgbClr val="000000"/>
        </a:solidFill>
        <a:latin typeface="Gill Sans" charset="0"/>
        <a:ea typeface="ヒラギノ角ゴ ProN W3" charset="-128"/>
        <a:cs typeface="+mn-cs"/>
        <a:sym typeface="Gill Sans" charset="0"/>
      </a:defRPr>
    </a:lvl6pPr>
    <a:lvl7pPr marL="2743200" algn="l" defTabSz="914400" rtl="0" eaLnBrk="1" latinLnBrk="0" hangingPunct="1">
      <a:defRPr sz="4200" kern="1200">
        <a:solidFill>
          <a:srgbClr val="000000"/>
        </a:solidFill>
        <a:latin typeface="Gill Sans" charset="0"/>
        <a:ea typeface="ヒラギノ角ゴ ProN W3" charset="-128"/>
        <a:cs typeface="+mn-cs"/>
        <a:sym typeface="Gill Sans" charset="0"/>
      </a:defRPr>
    </a:lvl7pPr>
    <a:lvl8pPr marL="3200400" algn="l" defTabSz="914400" rtl="0" eaLnBrk="1" latinLnBrk="0" hangingPunct="1">
      <a:defRPr sz="4200" kern="1200">
        <a:solidFill>
          <a:srgbClr val="000000"/>
        </a:solidFill>
        <a:latin typeface="Gill Sans" charset="0"/>
        <a:ea typeface="ヒラギノ角ゴ ProN W3" charset="-128"/>
        <a:cs typeface="+mn-cs"/>
        <a:sym typeface="Gill Sans" charset="0"/>
      </a:defRPr>
    </a:lvl8pPr>
    <a:lvl9pPr marL="3657600" algn="l" defTabSz="914400" rtl="0" eaLnBrk="1" latinLnBrk="0" hangingPunct="1">
      <a:defRPr sz="4200" kern="1200">
        <a:solidFill>
          <a:srgbClr val="000000"/>
        </a:solidFill>
        <a:latin typeface="Gill Sans" charset="0"/>
        <a:ea typeface="ヒラギノ角ゴ ProN W3" charset="-128"/>
        <a:cs typeface="+mn-cs"/>
        <a:sym typeface="Gill Sans"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2659B4-296A-48D4-72AC-2D0F13597813}" name="Swinning, Hilary" initials="SH" userId="S::10204635@id.ohio.gov::5a93079b-ff14-4406-add7-808452402a1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3F75"/>
    <a:srgbClr val="525051"/>
    <a:srgbClr val="73A5CC"/>
    <a:srgbClr val="700017"/>
    <a:srgbClr val="F20017"/>
    <a:srgbClr val="B5DC10"/>
    <a:srgbClr val="CDD0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E3D3D2-ABCA-5F14-809B-EF065A335C18}" v="1279" dt="2026-10-07T19:54:00.283"/>
    <p1510:client id="{B05A4880-3F79-2DEF-66F7-AB8C87C387D3}" v="259" dt="2026-10-05T20:23:09.8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147" autoAdjust="0"/>
  </p:normalViewPr>
  <p:slideViewPr>
    <p:cSldViewPr snapToGrid="0">
      <p:cViewPr varScale="1">
        <p:scale>
          <a:sx n="78" d="100"/>
          <a:sy n="78" d="100"/>
        </p:scale>
        <p:origin x="850" y="91"/>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swinning\Desktop\charts%20for%20annual%20report%20RY2025.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Teacher Preparation 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'all time enrollment'!$U$1</c:f>
              <c:strCache>
                <c:ptCount val="1"/>
                <c:pt idx="0">
                  <c:v>Number Enrolled</c:v>
                </c:pt>
              </c:strCache>
            </c:strRef>
          </c:tx>
          <c:spPr>
            <a:solidFill>
              <a:srgbClr val="0098D3"/>
            </a:solidFill>
            <a:ln>
              <a:noFill/>
            </a:ln>
            <a:effectLst/>
          </c:spPr>
          <c:invertIfNegative val="0"/>
          <c:cat>
            <c:numRef>
              <c:f>'all time enrollment'!$T$2:$T$11</c:f>
              <c:numCache>
                <c:formatCode>General</c:formatCode>
                <c:ptCount val="10"/>
                <c:pt idx="0">
                  <c:v>2016</c:v>
                </c:pt>
                <c:pt idx="1">
                  <c:v>2017</c:v>
                </c:pt>
                <c:pt idx="2">
                  <c:v>2018</c:v>
                </c:pt>
                <c:pt idx="3">
                  <c:v>2019</c:v>
                </c:pt>
                <c:pt idx="4">
                  <c:v>2020</c:v>
                </c:pt>
                <c:pt idx="5">
                  <c:v>2021</c:v>
                </c:pt>
                <c:pt idx="6">
                  <c:v>2022</c:v>
                </c:pt>
                <c:pt idx="7">
                  <c:v>2023</c:v>
                </c:pt>
                <c:pt idx="8">
                  <c:v>2024</c:v>
                </c:pt>
                <c:pt idx="9">
                  <c:v>2025</c:v>
                </c:pt>
              </c:numCache>
            </c:numRef>
          </c:cat>
          <c:val>
            <c:numRef>
              <c:f>'all time enrollment'!$U$2:$U$11</c:f>
              <c:numCache>
                <c:formatCode>General</c:formatCode>
                <c:ptCount val="10"/>
                <c:pt idx="0">
                  <c:v>18905</c:v>
                </c:pt>
                <c:pt idx="1">
                  <c:v>18086</c:v>
                </c:pt>
                <c:pt idx="2">
                  <c:v>17206</c:v>
                </c:pt>
                <c:pt idx="3">
                  <c:v>17177</c:v>
                </c:pt>
                <c:pt idx="4">
                  <c:v>17819</c:v>
                </c:pt>
                <c:pt idx="5">
                  <c:v>17241</c:v>
                </c:pt>
                <c:pt idx="6">
                  <c:v>15934</c:v>
                </c:pt>
                <c:pt idx="7">
                  <c:v>15530</c:v>
                </c:pt>
                <c:pt idx="8">
                  <c:v>16005</c:v>
                </c:pt>
                <c:pt idx="9">
                  <c:v>16044</c:v>
                </c:pt>
              </c:numCache>
            </c:numRef>
          </c:val>
          <c:extLst>
            <c:ext xmlns:c16="http://schemas.microsoft.com/office/drawing/2014/chart" uri="{C3380CC4-5D6E-409C-BE32-E72D297353CC}">
              <c16:uniqueId val="{00000000-A9DD-47FB-90FA-CE89A5B6BF73}"/>
            </c:ext>
          </c:extLst>
        </c:ser>
        <c:ser>
          <c:idx val="1"/>
          <c:order val="1"/>
          <c:tx>
            <c:strRef>
              <c:f>'all time enrollment'!$V$1</c:f>
              <c:strCache>
                <c:ptCount val="1"/>
                <c:pt idx="0">
                  <c:v>Number Completed</c:v>
                </c:pt>
              </c:strCache>
            </c:strRef>
          </c:tx>
          <c:spPr>
            <a:solidFill>
              <a:srgbClr val="EBA70E"/>
            </a:solidFill>
            <a:ln>
              <a:noFill/>
            </a:ln>
            <a:effectLst/>
          </c:spPr>
          <c:invertIfNegative val="0"/>
          <c:cat>
            <c:numRef>
              <c:f>'all time enrollment'!$T$2:$T$11</c:f>
              <c:numCache>
                <c:formatCode>General</c:formatCode>
                <c:ptCount val="10"/>
                <c:pt idx="0">
                  <c:v>2016</c:v>
                </c:pt>
                <c:pt idx="1">
                  <c:v>2017</c:v>
                </c:pt>
                <c:pt idx="2">
                  <c:v>2018</c:v>
                </c:pt>
                <c:pt idx="3">
                  <c:v>2019</c:v>
                </c:pt>
                <c:pt idx="4">
                  <c:v>2020</c:v>
                </c:pt>
                <c:pt idx="5">
                  <c:v>2021</c:v>
                </c:pt>
                <c:pt idx="6">
                  <c:v>2022</c:v>
                </c:pt>
                <c:pt idx="7">
                  <c:v>2023</c:v>
                </c:pt>
                <c:pt idx="8">
                  <c:v>2024</c:v>
                </c:pt>
                <c:pt idx="9">
                  <c:v>2025</c:v>
                </c:pt>
              </c:numCache>
            </c:numRef>
          </c:cat>
          <c:val>
            <c:numRef>
              <c:f>'all time enrollment'!$V$2:$V$11</c:f>
              <c:numCache>
                <c:formatCode>General</c:formatCode>
                <c:ptCount val="10"/>
                <c:pt idx="0">
                  <c:v>5105</c:v>
                </c:pt>
                <c:pt idx="1">
                  <c:v>4853</c:v>
                </c:pt>
                <c:pt idx="2">
                  <c:v>4802</c:v>
                </c:pt>
                <c:pt idx="3">
                  <c:v>4942</c:v>
                </c:pt>
                <c:pt idx="4">
                  <c:v>4811</c:v>
                </c:pt>
                <c:pt idx="5">
                  <c:v>4824</c:v>
                </c:pt>
                <c:pt idx="6">
                  <c:v>4337</c:v>
                </c:pt>
                <c:pt idx="7">
                  <c:v>4433</c:v>
                </c:pt>
                <c:pt idx="8">
                  <c:v>4517</c:v>
                </c:pt>
                <c:pt idx="9">
                  <c:v>4592</c:v>
                </c:pt>
              </c:numCache>
            </c:numRef>
          </c:val>
          <c:extLst>
            <c:ext xmlns:c16="http://schemas.microsoft.com/office/drawing/2014/chart" uri="{C3380CC4-5D6E-409C-BE32-E72D297353CC}">
              <c16:uniqueId val="{00000001-A9DD-47FB-90FA-CE89A5B6BF73}"/>
            </c:ext>
          </c:extLst>
        </c:ser>
        <c:dLbls>
          <c:showLegendKey val="0"/>
          <c:showVal val="0"/>
          <c:showCatName val="0"/>
          <c:showSerName val="0"/>
          <c:showPercent val="0"/>
          <c:showBubbleSize val="0"/>
        </c:dLbls>
        <c:gapWidth val="219"/>
        <c:overlap val="-27"/>
        <c:axId val="1277754303"/>
        <c:axId val="44554415"/>
      </c:barChart>
      <c:catAx>
        <c:axId val="12777543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554415"/>
        <c:crosses val="autoZero"/>
        <c:auto val="1"/>
        <c:lblAlgn val="ctr"/>
        <c:lblOffset val="100"/>
        <c:noMultiLvlLbl val="0"/>
      </c:catAx>
      <c:valAx>
        <c:axId val="4455441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777543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CE6526A-7CAA-FC92-C5AB-07DA2620B11A}"/>
              </a:ext>
            </a:extLst>
          </p:cNvPr>
          <p:cNvSpPr>
            <a:spLocks noGrp="1"/>
          </p:cNvSpPr>
          <p:nvPr>
            <p:ph type="hdr" sz="quarter"/>
          </p:nvPr>
        </p:nvSpPr>
        <p:spPr>
          <a:xfrm>
            <a:off x="0" y="0"/>
            <a:ext cx="3038475" cy="465138"/>
          </a:xfrm>
          <a:prstGeom prst="rect">
            <a:avLst/>
          </a:prstGeom>
        </p:spPr>
        <p:txBody>
          <a:bodyPr vert="horz" lIns="93177" tIns="46589" rIns="93177" bIns="46589" rtlCol="0"/>
          <a:lstStyle>
            <a:lvl1pPr algn="l" eaLnBrk="1" hangingPunct="1">
              <a:defRPr sz="1200">
                <a:ea typeface="ヒラギノ角ゴ ProN W3" charset="0"/>
                <a:cs typeface="ヒラギノ角ゴ ProN W3" charset="0"/>
              </a:defRPr>
            </a:lvl1pPr>
          </a:lstStyle>
          <a:p>
            <a:pPr>
              <a:defRPr/>
            </a:pPr>
            <a:endParaRPr lang="en-US"/>
          </a:p>
        </p:txBody>
      </p:sp>
      <p:sp>
        <p:nvSpPr>
          <p:cNvPr id="3" name="Date Placeholder 2">
            <a:extLst>
              <a:ext uri="{FF2B5EF4-FFF2-40B4-BE49-F238E27FC236}">
                <a16:creationId xmlns:a16="http://schemas.microsoft.com/office/drawing/2014/main" id="{47FC30CD-5968-0A35-DC9B-5F1F64D9D89C}"/>
              </a:ext>
            </a:extLst>
          </p:cNvPr>
          <p:cNvSpPr>
            <a:spLocks noGrp="1"/>
          </p:cNvSpPr>
          <p:nvPr>
            <p:ph type="dt" idx="1"/>
          </p:nvPr>
        </p:nvSpPr>
        <p:spPr>
          <a:xfrm>
            <a:off x="3970338" y="0"/>
            <a:ext cx="3038475" cy="465138"/>
          </a:xfrm>
          <a:prstGeom prst="rect">
            <a:avLst/>
          </a:prstGeom>
        </p:spPr>
        <p:txBody>
          <a:bodyPr vert="horz" wrap="square" lIns="93177" tIns="46589" rIns="93177" bIns="46589" numCol="1" anchor="t" anchorCtr="0" compatLnSpc="1">
            <a:prstTxWarp prst="textNoShape">
              <a:avLst/>
            </a:prstTxWarp>
          </a:bodyPr>
          <a:lstStyle>
            <a:lvl1pPr algn="r" eaLnBrk="1" hangingPunct="1">
              <a:defRPr sz="1200"/>
            </a:lvl1pPr>
          </a:lstStyle>
          <a:p>
            <a:pPr>
              <a:defRPr/>
            </a:pPr>
            <a:fld id="{8B41129F-CC4D-4EEA-BF03-BBDF2E6AD5F7}" type="datetimeFigureOut">
              <a:rPr lang="en-US"/>
              <a:pPr>
                <a:defRPr/>
              </a:pPr>
              <a:t>10/8/2026</a:t>
            </a:fld>
            <a:endParaRPr lang="en-US"/>
          </a:p>
        </p:txBody>
      </p:sp>
      <p:sp>
        <p:nvSpPr>
          <p:cNvPr id="4" name="Slide Image Placeholder 3">
            <a:extLst>
              <a:ext uri="{FF2B5EF4-FFF2-40B4-BE49-F238E27FC236}">
                <a16:creationId xmlns:a16="http://schemas.microsoft.com/office/drawing/2014/main" id="{0AE3F206-EAF7-329E-7E72-741407F91556}"/>
              </a:ext>
            </a:extLst>
          </p:cNvPr>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a:extLst>
              <a:ext uri="{FF2B5EF4-FFF2-40B4-BE49-F238E27FC236}">
                <a16:creationId xmlns:a16="http://schemas.microsoft.com/office/drawing/2014/main" id="{3A0D561C-2D60-32CC-789C-C0936894FE0B}"/>
              </a:ext>
            </a:extLst>
          </p:cNvPr>
          <p:cNvSpPr>
            <a:spLocks noGrp="1"/>
          </p:cNvSpPr>
          <p:nvPr>
            <p:ph type="body" sz="quarter" idx="3"/>
          </p:nvPr>
        </p:nvSpPr>
        <p:spPr>
          <a:xfrm>
            <a:off x="701675" y="4416425"/>
            <a:ext cx="5607050" cy="4183063"/>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0B1ABE16-01C2-060D-C67B-0BF4049C0E47}"/>
              </a:ext>
            </a:extLst>
          </p:cNvPr>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eaLnBrk="1" hangingPunct="1">
              <a:defRPr sz="1200">
                <a:ea typeface="ヒラギノ角ゴ ProN W3" charset="0"/>
                <a:cs typeface="ヒラギノ角ゴ ProN W3" charset="0"/>
              </a:defRPr>
            </a:lvl1pPr>
          </a:lstStyle>
          <a:p>
            <a:pPr>
              <a:defRPr/>
            </a:pPr>
            <a:endParaRPr lang="en-US"/>
          </a:p>
        </p:txBody>
      </p:sp>
      <p:sp>
        <p:nvSpPr>
          <p:cNvPr id="7" name="Slide Number Placeholder 6">
            <a:extLst>
              <a:ext uri="{FF2B5EF4-FFF2-40B4-BE49-F238E27FC236}">
                <a16:creationId xmlns:a16="http://schemas.microsoft.com/office/drawing/2014/main" id="{AC9362FF-4153-88DA-3772-A9C532B39644}"/>
              </a:ext>
            </a:extLst>
          </p:cNvPr>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pPr>
              <a:defRPr/>
            </a:pPr>
            <a:fld id="{0E4E9920-9BE5-48EE-82DF-1E49F060BC2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ighlight>
                  <a:srgbClr val="FFFF00"/>
                </a:highlight>
              </a:rPr>
              <a:t>466 individuals have accepted awards so far. </a:t>
            </a:r>
          </a:p>
        </p:txBody>
      </p:sp>
      <p:sp>
        <p:nvSpPr>
          <p:cNvPr id="4" name="Slide Number Placeholder 3"/>
          <p:cNvSpPr>
            <a:spLocks noGrp="1"/>
          </p:cNvSpPr>
          <p:nvPr>
            <p:ph type="sldNum" sz="quarter" idx="5"/>
          </p:nvPr>
        </p:nvSpPr>
        <p:spPr/>
        <p:txBody>
          <a:bodyPr/>
          <a:lstStyle/>
          <a:p>
            <a:pPr>
              <a:defRPr/>
            </a:pPr>
            <a:fld id="{0E4E9920-9BE5-48EE-82DF-1E49F060BC2D}" type="slidenum">
              <a:rPr lang="en-US" altLang="en-US" smtClean="0"/>
              <a:pPr>
                <a:defRPr/>
              </a:pPr>
              <a:t>6</a:t>
            </a:fld>
            <a:endParaRPr lang="en-US" altLang="en-US"/>
          </a:p>
        </p:txBody>
      </p:sp>
    </p:spTree>
    <p:extLst>
      <p:ext uri="{BB962C8B-B14F-4D97-AF65-F5344CB8AC3E}">
        <p14:creationId xmlns:p14="http://schemas.microsoft.com/office/powerpoint/2010/main" val="3529635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A60957A2-4D27-2D74-A86E-3F174717FBC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CE3BDF84-575C-8AD0-A10E-0FD6AAE0D29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ea typeface="MS PGothic"/>
              </a:rPr>
              <a:t>2021; 17241; </a:t>
            </a:r>
            <a:r>
              <a:rPr lang="en-US">
                <a:highlight>
                  <a:srgbClr val="FFFF00"/>
                </a:highlight>
                <a:ea typeface="MS PGothic"/>
              </a:rPr>
              <a:t>4824</a:t>
            </a:r>
            <a:endParaRPr lang="en-US">
              <a:highlight>
                <a:srgbClr val="FFFF00"/>
              </a:highlight>
            </a:endParaRPr>
          </a:p>
          <a:p>
            <a:r>
              <a:rPr lang="en-US">
                <a:ea typeface="MS PGothic"/>
              </a:rPr>
              <a:t>2022; 15934; 4337</a:t>
            </a:r>
            <a:endParaRPr lang="en-US"/>
          </a:p>
          <a:p>
            <a:r>
              <a:rPr lang="en-US">
                <a:ea typeface="MS PGothic"/>
              </a:rPr>
              <a:t>2023; 15530; 4433</a:t>
            </a:r>
            <a:endParaRPr lang="en-US"/>
          </a:p>
          <a:p>
            <a:r>
              <a:rPr lang="en-US">
                <a:ea typeface="MS PGothic"/>
              </a:rPr>
              <a:t>2024; 16005; 4517</a:t>
            </a:r>
            <a:endParaRPr lang="en-US"/>
          </a:p>
          <a:p>
            <a:r>
              <a:rPr lang="en-US">
                <a:ea typeface="MS PGothic"/>
              </a:rPr>
              <a:t>2025; 16044; </a:t>
            </a:r>
            <a:r>
              <a:rPr lang="en-US">
                <a:highlight>
                  <a:srgbClr val="FFFF00"/>
                </a:highlight>
                <a:ea typeface="MS PGothic"/>
              </a:rPr>
              <a:t>4592</a:t>
            </a:r>
            <a:endParaRPr lang="en-US">
              <a:highlight>
                <a:srgbClr val="FFFF00"/>
              </a:highlight>
            </a:endParaRPr>
          </a:p>
          <a:p>
            <a:endParaRPr lang="en-US" altLang="en-US" dirty="0">
              <a:cs typeface="Calibri" panose="020F0502020204030204" pitchFamily="34" charset="0"/>
            </a:endParaRPr>
          </a:p>
        </p:txBody>
      </p:sp>
      <p:sp>
        <p:nvSpPr>
          <p:cNvPr id="9220" name="Slide Number Placeholder 3">
            <a:extLst>
              <a:ext uri="{FF2B5EF4-FFF2-40B4-BE49-F238E27FC236}">
                <a16:creationId xmlns:a16="http://schemas.microsoft.com/office/drawing/2014/main" id="{581A3A4F-98F3-A374-FDFA-6E07DE1E660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F97507C-53B5-4482-B747-EE671B21DB75}" type="slidenum">
              <a:rPr kumimoji="0" lang="en-US" altLang="en-US" sz="1200" b="0" i="0" u="none" strike="noStrike" kern="1200" cap="none" spc="0" normalizeH="0" baseline="0" noProof="0" smtClean="0">
                <a:ln>
                  <a:noFill/>
                </a:ln>
                <a:solidFill>
                  <a:srgbClr val="000000"/>
                </a:solidFill>
                <a:effectLst/>
                <a:uLnTx/>
                <a:uFillTx/>
                <a:latin typeface="Gill Sans" charset="0"/>
                <a:ea typeface="ヒラギノ角ゴ ProN W3" charset="-128"/>
                <a:cs typeface="+mn-cs"/>
                <a:sym typeface="Gill Sans"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Gill Sans" charset="0"/>
              <a:ea typeface="ヒラギノ角ゴ ProN W3" charset="-128"/>
              <a:cs typeface="+mn-cs"/>
              <a:sym typeface="Gill Sans"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7DDF8-726B-3A6D-C86B-7FEB11AD9E39}"/>
            </a:ext>
          </a:extLst>
        </p:cNvPr>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C639B9CD-FE6F-7E8D-5467-918D5C1E970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C0E9AFD6-1761-4C6A-8A17-77230457DE5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b="0" i="0" u="none" strike="noStrike" kern="1200" dirty="0">
                <a:solidFill>
                  <a:schemeClr val="tx1"/>
                </a:solidFill>
                <a:effectLst/>
                <a:latin typeface="+mn-lt"/>
                <a:ea typeface="MS PGothic" pitchFamily="34" charset="-128"/>
                <a:cs typeface="+mn-cs"/>
              </a:rPr>
              <a:t>2016</a:t>
            </a:r>
            <a:r>
              <a:rPr lang="en-US" dirty="0">
                <a:effectLst/>
              </a:rPr>
              <a:t> </a:t>
            </a:r>
            <a:r>
              <a:rPr lang="en-US" sz="1200" b="0" i="0" u="none" strike="noStrike" kern="1200" dirty="0">
                <a:solidFill>
                  <a:schemeClr val="tx1"/>
                </a:solidFill>
                <a:effectLst/>
                <a:latin typeface="+mn-lt"/>
                <a:ea typeface="MS PGothic" pitchFamily="34" charset="-128"/>
                <a:cs typeface="+mn-cs"/>
              </a:rPr>
              <a:t>18905</a:t>
            </a:r>
            <a:r>
              <a:rPr lang="en-US" dirty="0">
                <a:effectLst/>
              </a:rPr>
              <a:t> </a:t>
            </a:r>
            <a:r>
              <a:rPr lang="en-US" sz="1200" b="0" i="0" u="none" strike="noStrike" kern="1200" dirty="0">
                <a:solidFill>
                  <a:schemeClr val="tx1"/>
                </a:solidFill>
                <a:effectLst/>
                <a:latin typeface="+mn-lt"/>
                <a:ea typeface="MS PGothic" pitchFamily="34" charset="-128"/>
                <a:cs typeface="+mn-cs"/>
              </a:rPr>
              <a:t>5105</a:t>
            </a:r>
            <a:r>
              <a:rPr lang="en-US" dirty="0">
                <a:effectLst/>
              </a:rPr>
              <a:t> </a:t>
            </a:r>
          </a:p>
          <a:p>
            <a:r>
              <a:rPr lang="en-US" sz="1200" b="0" i="0" u="none" strike="noStrike" kern="1200" dirty="0">
                <a:solidFill>
                  <a:schemeClr val="tx1"/>
                </a:solidFill>
                <a:effectLst/>
                <a:latin typeface="+mn-lt"/>
                <a:ea typeface="MS PGothic" pitchFamily="34" charset="-128"/>
                <a:cs typeface="+mn-cs"/>
              </a:rPr>
              <a:t>2017</a:t>
            </a:r>
            <a:r>
              <a:rPr lang="en-US" dirty="0">
                <a:effectLst/>
              </a:rPr>
              <a:t> </a:t>
            </a:r>
            <a:r>
              <a:rPr lang="en-US" sz="1200" b="0" i="0" u="none" strike="noStrike" kern="1200" dirty="0">
                <a:solidFill>
                  <a:schemeClr val="tx1"/>
                </a:solidFill>
                <a:effectLst/>
                <a:latin typeface="+mn-lt"/>
                <a:ea typeface="MS PGothic" pitchFamily="34" charset="-128"/>
                <a:cs typeface="+mn-cs"/>
              </a:rPr>
              <a:t>18086</a:t>
            </a:r>
            <a:r>
              <a:rPr lang="en-US" dirty="0">
                <a:effectLst/>
              </a:rPr>
              <a:t> </a:t>
            </a:r>
            <a:r>
              <a:rPr lang="en-US" sz="1200" b="0" i="0" u="none" strike="noStrike" kern="1200" dirty="0">
                <a:solidFill>
                  <a:schemeClr val="tx1"/>
                </a:solidFill>
                <a:effectLst/>
                <a:latin typeface="+mn-lt"/>
                <a:ea typeface="MS PGothic" pitchFamily="34" charset="-128"/>
                <a:cs typeface="+mn-cs"/>
              </a:rPr>
              <a:t>4853</a:t>
            </a:r>
            <a:r>
              <a:rPr lang="en-US" dirty="0">
                <a:effectLst/>
              </a:rPr>
              <a:t> </a:t>
            </a:r>
          </a:p>
          <a:p>
            <a:r>
              <a:rPr lang="en-US" sz="1200" b="0" i="0" u="none" strike="noStrike" kern="1200" dirty="0">
                <a:solidFill>
                  <a:schemeClr val="tx1"/>
                </a:solidFill>
                <a:effectLst/>
                <a:latin typeface="+mn-lt"/>
                <a:ea typeface="MS PGothic" pitchFamily="34" charset="-128"/>
                <a:cs typeface="+mn-cs"/>
              </a:rPr>
              <a:t>2018</a:t>
            </a:r>
            <a:r>
              <a:rPr lang="en-US" dirty="0">
                <a:effectLst/>
              </a:rPr>
              <a:t> </a:t>
            </a:r>
            <a:r>
              <a:rPr lang="en-US" sz="1200" b="0" i="0" u="none" strike="noStrike" kern="1200" dirty="0">
                <a:solidFill>
                  <a:schemeClr val="tx1"/>
                </a:solidFill>
                <a:effectLst/>
                <a:latin typeface="+mn-lt"/>
                <a:ea typeface="MS PGothic" pitchFamily="34" charset="-128"/>
                <a:cs typeface="+mn-cs"/>
              </a:rPr>
              <a:t>17206</a:t>
            </a:r>
            <a:r>
              <a:rPr lang="en-US" dirty="0">
                <a:effectLst/>
              </a:rPr>
              <a:t> </a:t>
            </a:r>
            <a:r>
              <a:rPr lang="en-US" sz="1200" b="0" i="0" u="none" strike="noStrike" kern="1200" dirty="0">
                <a:solidFill>
                  <a:schemeClr val="tx1"/>
                </a:solidFill>
                <a:effectLst/>
                <a:latin typeface="+mn-lt"/>
                <a:ea typeface="MS PGothic" pitchFamily="34" charset="-128"/>
                <a:cs typeface="+mn-cs"/>
              </a:rPr>
              <a:t>4802</a:t>
            </a:r>
            <a:r>
              <a:rPr lang="en-US" dirty="0">
                <a:effectLst/>
              </a:rPr>
              <a:t> </a:t>
            </a:r>
          </a:p>
          <a:p>
            <a:r>
              <a:rPr lang="en-US" sz="1200" b="0" i="0" u="none" strike="noStrike" kern="1200" dirty="0">
                <a:solidFill>
                  <a:schemeClr val="tx1"/>
                </a:solidFill>
                <a:effectLst/>
                <a:latin typeface="+mn-lt"/>
                <a:ea typeface="MS PGothic" pitchFamily="34" charset="-128"/>
                <a:cs typeface="+mn-cs"/>
              </a:rPr>
              <a:t>2019</a:t>
            </a:r>
            <a:r>
              <a:rPr lang="en-US" dirty="0">
                <a:effectLst/>
              </a:rPr>
              <a:t> </a:t>
            </a:r>
            <a:r>
              <a:rPr lang="en-US" sz="1200" b="0" i="0" u="none" strike="noStrike" kern="1200" dirty="0">
                <a:solidFill>
                  <a:schemeClr val="tx1"/>
                </a:solidFill>
                <a:effectLst/>
                <a:latin typeface="+mn-lt"/>
                <a:ea typeface="MS PGothic" pitchFamily="34" charset="-128"/>
                <a:cs typeface="+mn-cs"/>
              </a:rPr>
              <a:t>17177</a:t>
            </a:r>
            <a:r>
              <a:rPr lang="en-US" dirty="0">
                <a:effectLst/>
              </a:rPr>
              <a:t> </a:t>
            </a:r>
            <a:r>
              <a:rPr lang="en-US" sz="1200" b="0" i="0" u="none" strike="noStrike" kern="1200" dirty="0">
                <a:solidFill>
                  <a:schemeClr val="tx1"/>
                </a:solidFill>
                <a:effectLst/>
                <a:latin typeface="+mn-lt"/>
                <a:ea typeface="MS PGothic" pitchFamily="34" charset="-128"/>
                <a:cs typeface="+mn-cs"/>
              </a:rPr>
              <a:t>4942</a:t>
            </a:r>
            <a:r>
              <a:rPr lang="en-US" dirty="0">
                <a:effectLst/>
              </a:rPr>
              <a:t> </a:t>
            </a:r>
          </a:p>
          <a:p>
            <a:r>
              <a:rPr lang="en-US" sz="1200" b="0" i="0" u="none" strike="noStrike" kern="1200" dirty="0">
                <a:solidFill>
                  <a:schemeClr val="tx1"/>
                </a:solidFill>
                <a:effectLst/>
                <a:latin typeface="+mn-lt"/>
                <a:ea typeface="MS PGothic" pitchFamily="34" charset="-128"/>
                <a:cs typeface="+mn-cs"/>
              </a:rPr>
              <a:t>2020</a:t>
            </a:r>
            <a:r>
              <a:rPr lang="en-US" dirty="0">
                <a:effectLst/>
              </a:rPr>
              <a:t> </a:t>
            </a:r>
            <a:r>
              <a:rPr lang="en-US" sz="1200" b="0" i="0" u="none" strike="noStrike" kern="1200" dirty="0">
                <a:solidFill>
                  <a:schemeClr val="tx1"/>
                </a:solidFill>
                <a:effectLst/>
                <a:latin typeface="+mn-lt"/>
                <a:ea typeface="MS PGothic" pitchFamily="34" charset="-128"/>
                <a:cs typeface="+mn-cs"/>
              </a:rPr>
              <a:t>17819</a:t>
            </a:r>
            <a:r>
              <a:rPr lang="en-US" dirty="0">
                <a:effectLst/>
              </a:rPr>
              <a:t> </a:t>
            </a:r>
            <a:r>
              <a:rPr lang="en-US" sz="1200" b="0" i="0" u="none" strike="noStrike" kern="1200" dirty="0">
                <a:solidFill>
                  <a:schemeClr val="tx1"/>
                </a:solidFill>
                <a:effectLst/>
                <a:latin typeface="+mn-lt"/>
                <a:ea typeface="MS PGothic" pitchFamily="34" charset="-128"/>
                <a:cs typeface="+mn-cs"/>
              </a:rPr>
              <a:t>4811</a:t>
            </a:r>
            <a:r>
              <a:rPr lang="en-US" dirty="0">
                <a:effectLst/>
              </a:rPr>
              <a:t> </a:t>
            </a:r>
          </a:p>
          <a:p>
            <a:r>
              <a:rPr lang="en-US" sz="1200" b="0" i="0" u="none" strike="noStrike" kern="1200" dirty="0">
                <a:solidFill>
                  <a:schemeClr val="tx1"/>
                </a:solidFill>
                <a:effectLst/>
                <a:latin typeface="+mn-lt"/>
                <a:ea typeface="MS PGothic" pitchFamily="34" charset="-128"/>
                <a:cs typeface="+mn-cs"/>
              </a:rPr>
              <a:t>2021</a:t>
            </a:r>
            <a:r>
              <a:rPr lang="en-US" dirty="0">
                <a:effectLst/>
              </a:rPr>
              <a:t> </a:t>
            </a:r>
            <a:r>
              <a:rPr lang="en-US" sz="1200" b="0" i="0" u="none" strike="noStrike" kern="1200" dirty="0">
                <a:solidFill>
                  <a:schemeClr val="tx1"/>
                </a:solidFill>
                <a:effectLst/>
                <a:latin typeface="+mn-lt"/>
                <a:ea typeface="MS PGothic" pitchFamily="34" charset="-128"/>
                <a:cs typeface="+mn-cs"/>
              </a:rPr>
              <a:t>17241</a:t>
            </a:r>
            <a:r>
              <a:rPr lang="en-US" dirty="0">
                <a:effectLst/>
              </a:rPr>
              <a:t> </a:t>
            </a:r>
            <a:r>
              <a:rPr lang="en-US" sz="1200" b="0" i="0" u="none" strike="noStrike" kern="1200" dirty="0">
                <a:solidFill>
                  <a:schemeClr val="tx1"/>
                </a:solidFill>
                <a:effectLst/>
                <a:latin typeface="+mn-lt"/>
                <a:ea typeface="MS PGothic" pitchFamily="34" charset="-128"/>
                <a:cs typeface="+mn-cs"/>
              </a:rPr>
              <a:t>4824</a:t>
            </a:r>
            <a:r>
              <a:rPr lang="en-US" dirty="0">
                <a:effectLst/>
              </a:rPr>
              <a:t> </a:t>
            </a:r>
          </a:p>
          <a:p>
            <a:r>
              <a:rPr lang="en-US" sz="1200" b="0" i="0" u="none" strike="noStrike" kern="1200" dirty="0">
                <a:solidFill>
                  <a:schemeClr val="tx1"/>
                </a:solidFill>
                <a:effectLst/>
                <a:latin typeface="+mn-lt"/>
                <a:ea typeface="MS PGothic" pitchFamily="34" charset="-128"/>
                <a:cs typeface="+mn-cs"/>
              </a:rPr>
              <a:t>2022</a:t>
            </a:r>
            <a:r>
              <a:rPr lang="en-US" dirty="0">
                <a:effectLst/>
              </a:rPr>
              <a:t> </a:t>
            </a:r>
            <a:r>
              <a:rPr lang="en-US" sz="1200" b="0" i="0" u="none" strike="noStrike" kern="1200" dirty="0">
                <a:solidFill>
                  <a:schemeClr val="tx1"/>
                </a:solidFill>
                <a:effectLst/>
                <a:latin typeface="+mn-lt"/>
                <a:ea typeface="MS PGothic" pitchFamily="34" charset="-128"/>
                <a:cs typeface="+mn-cs"/>
              </a:rPr>
              <a:t>15934</a:t>
            </a:r>
            <a:r>
              <a:rPr lang="en-US" dirty="0">
                <a:effectLst/>
              </a:rPr>
              <a:t> </a:t>
            </a:r>
            <a:r>
              <a:rPr lang="en-US" sz="1200" b="0" i="0" u="none" strike="noStrike" kern="1200" dirty="0">
                <a:solidFill>
                  <a:schemeClr val="tx1"/>
                </a:solidFill>
                <a:effectLst/>
                <a:latin typeface="+mn-lt"/>
                <a:ea typeface="MS PGothic" pitchFamily="34" charset="-128"/>
                <a:cs typeface="+mn-cs"/>
              </a:rPr>
              <a:t>4337</a:t>
            </a:r>
            <a:r>
              <a:rPr lang="en-US" dirty="0">
                <a:effectLst/>
              </a:rPr>
              <a:t> </a:t>
            </a:r>
          </a:p>
          <a:p>
            <a:r>
              <a:rPr lang="en-US" sz="1200" b="0" i="0" u="none" strike="noStrike" kern="1200" dirty="0">
                <a:solidFill>
                  <a:schemeClr val="tx1"/>
                </a:solidFill>
                <a:effectLst/>
                <a:latin typeface="+mn-lt"/>
                <a:ea typeface="MS PGothic" pitchFamily="34" charset="-128"/>
                <a:cs typeface="+mn-cs"/>
              </a:rPr>
              <a:t>2023</a:t>
            </a:r>
            <a:r>
              <a:rPr lang="en-US" dirty="0">
                <a:effectLst/>
              </a:rPr>
              <a:t> </a:t>
            </a:r>
            <a:r>
              <a:rPr lang="en-US" sz="1200" b="0" i="0" u="none" strike="noStrike" kern="1200" dirty="0">
                <a:solidFill>
                  <a:schemeClr val="tx1"/>
                </a:solidFill>
                <a:effectLst/>
                <a:latin typeface="+mn-lt"/>
                <a:ea typeface="MS PGothic" pitchFamily="34" charset="-128"/>
                <a:cs typeface="+mn-cs"/>
              </a:rPr>
              <a:t>15530</a:t>
            </a:r>
            <a:r>
              <a:rPr lang="en-US" dirty="0">
                <a:effectLst/>
              </a:rPr>
              <a:t> </a:t>
            </a:r>
            <a:r>
              <a:rPr lang="en-US" sz="1200" b="0" i="0" u="none" strike="noStrike" kern="1200" dirty="0">
                <a:solidFill>
                  <a:schemeClr val="tx1"/>
                </a:solidFill>
                <a:effectLst/>
                <a:latin typeface="+mn-lt"/>
                <a:ea typeface="MS PGothic" pitchFamily="34" charset="-128"/>
                <a:cs typeface="+mn-cs"/>
              </a:rPr>
              <a:t>4433</a:t>
            </a:r>
            <a:r>
              <a:rPr lang="en-US" dirty="0">
                <a:effectLst/>
              </a:rPr>
              <a:t> </a:t>
            </a:r>
          </a:p>
          <a:p>
            <a:r>
              <a:rPr lang="en-US" sz="1200" b="0" i="0" u="none" strike="noStrike" kern="1200" dirty="0">
                <a:solidFill>
                  <a:schemeClr val="tx1"/>
                </a:solidFill>
                <a:effectLst/>
                <a:latin typeface="+mn-lt"/>
                <a:ea typeface="MS PGothic" pitchFamily="34" charset="-128"/>
                <a:cs typeface="+mn-cs"/>
              </a:rPr>
              <a:t>2024</a:t>
            </a:r>
            <a:r>
              <a:rPr lang="en-US" dirty="0">
                <a:effectLst/>
              </a:rPr>
              <a:t> </a:t>
            </a:r>
            <a:r>
              <a:rPr lang="en-US" sz="1200" b="0" i="0" u="none" strike="noStrike" kern="1200" dirty="0">
                <a:solidFill>
                  <a:schemeClr val="tx1"/>
                </a:solidFill>
                <a:effectLst/>
                <a:latin typeface="+mn-lt"/>
                <a:ea typeface="MS PGothic" pitchFamily="34" charset="-128"/>
                <a:cs typeface="+mn-cs"/>
              </a:rPr>
              <a:t>16005</a:t>
            </a:r>
            <a:r>
              <a:rPr lang="en-US" dirty="0">
                <a:effectLst/>
              </a:rPr>
              <a:t> </a:t>
            </a:r>
            <a:r>
              <a:rPr lang="en-US" sz="1200" b="0" i="0" u="none" strike="noStrike" kern="1200" dirty="0">
                <a:solidFill>
                  <a:schemeClr val="tx1"/>
                </a:solidFill>
                <a:effectLst/>
                <a:latin typeface="+mn-lt"/>
                <a:ea typeface="MS PGothic" pitchFamily="34" charset="-128"/>
                <a:cs typeface="+mn-cs"/>
              </a:rPr>
              <a:t>4517</a:t>
            </a:r>
            <a:r>
              <a:rPr lang="en-US" dirty="0">
                <a:effectLst/>
              </a:rPr>
              <a:t> </a:t>
            </a:r>
          </a:p>
          <a:p>
            <a:r>
              <a:rPr lang="en-US" sz="1200" b="0" i="0" u="none" strike="noStrike" kern="1200" dirty="0">
                <a:solidFill>
                  <a:schemeClr val="tx1"/>
                </a:solidFill>
                <a:effectLst/>
                <a:latin typeface="+mn-lt"/>
                <a:ea typeface="MS PGothic" pitchFamily="34" charset="-128"/>
                <a:cs typeface="+mn-cs"/>
              </a:rPr>
              <a:t>2025</a:t>
            </a:r>
            <a:r>
              <a:rPr lang="en-US" dirty="0">
                <a:effectLst/>
              </a:rPr>
              <a:t> </a:t>
            </a:r>
            <a:r>
              <a:rPr lang="en-US" sz="1200" b="0" i="0" u="none" strike="noStrike" kern="1200" dirty="0">
                <a:solidFill>
                  <a:schemeClr val="tx1"/>
                </a:solidFill>
                <a:effectLst/>
                <a:latin typeface="+mn-lt"/>
                <a:ea typeface="MS PGothic" pitchFamily="34" charset="-128"/>
                <a:cs typeface="+mn-cs"/>
              </a:rPr>
              <a:t>16044</a:t>
            </a:r>
            <a:r>
              <a:rPr lang="en-US" dirty="0">
                <a:effectLst/>
              </a:rPr>
              <a:t> </a:t>
            </a:r>
            <a:r>
              <a:rPr lang="en-US" sz="1200" b="0" i="0" u="none" strike="noStrike" kern="1200" dirty="0">
                <a:solidFill>
                  <a:schemeClr val="tx1"/>
                </a:solidFill>
                <a:effectLst/>
                <a:latin typeface="+mn-lt"/>
                <a:ea typeface="MS PGothic" pitchFamily="34" charset="-128"/>
                <a:cs typeface="+mn-cs"/>
              </a:rPr>
              <a:t>4592</a:t>
            </a:r>
            <a:r>
              <a:rPr lang="en-US" dirty="0">
                <a:effectLst/>
              </a:rPr>
              <a:t> </a:t>
            </a:r>
          </a:p>
        </p:txBody>
      </p:sp>
      <p:sp>
        <p:nvSpPr>
          <p:cNvPr id="9220" name="Slide Number Placeholder 3">
            <a:extLst>
              <a:ext uri="{FF2B5EF4-FFF2-40B4-BE49-F238E27FC236}">
                <a16:creationId xmlns:a16="http://schemas.microsoft.com/office/drawing/2014/main" id="{6032216A-9580-007B-5DB3-BA519B11E17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F97507C-53B5-4482-B747-EE671B21DB75}" type="slidenum">
              <a:rPr kumimoji="0" lang="en-US" altLang="en-US" sz="1200" b="0" i="0" u="none" strike="noStrike" kern="1200" cap="none" spc="0" normalizeH="0" baseline="0" noProof="0" smtClean="0">
                <a:ln>
                  <a:noFill/>
                </a:ln>
                <a:solidFill>
                  <a:srgbClr val="000000"/>
                </a:solidFill>
                <a:effectLst/>
                <a:uLnTx/>
                <a:uFillTx/>
                <a:latin typeface="Gill Sans" charset="0"/>
                <a:ea typeface="ヒラギノ角ゴ ProN W3" charset="-128"/>
                <a:cs typeface="+mn-cs"/>
                <a:sym typeface="Gill Sans"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Gill Sans" charset="0"/>
              <a:ea typeface="ヒラギノ角ゴ ProN W3" charset="-128"/>
              <a:cs typeface="+mn-cs"/>
              <a:sym typeface="Gill Sans" charset="0"/>
            </a:endParaRPr>
          </a:p>
        </p:txBody>
      </p:sp>
    </p:spTree>
    <p:extLst>
      <p:ext uri="{BB962C8B-B14F-4D97-AF65-F5344CB8AC3E}">
        <p14:creationId xmlns:p14="http://schemas.microsoft.com/office/powerpoint/2010/main" val="887031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A1C10-71CD-4FF8-65B2-BBA4A01DA24D}"/>
            </a:ext>
          </a:extLst>
        </p:cNvPr>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F7A90197-ADF1-59AE-0611-C6A62E3CA97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731C635D-3177-2607-A18C-1B293617532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ea typeface="MS PGothic"/>
              </a:rPr>
              <a:t>2021; 2187; </a:t>
            </a:r>
            <a:r>
              <a:rPr lang="en-US">
                <a:highlight>
                  <a:srgbClr val="FFFF00"/>
                </a:highlight>
                <a:ea typeface="MS PGothic"/>
              </a:rPr>
              <a:t>842</a:t>
            </a:r>
            <a:endParaRPr lang="en-US">
              <a:highlight>
                <a:srgbClr val="FFFF00"/>
              </a:highlight>
            </a:endParaRPr>
          </a:p>
          <a:p>
            <a:r>
              <a:rPr lang="en-US">
                <a:ea typeface="MS PGothic"/>
              </a:rPr>
              <a:t>2022; 1957; 807</a:t>
            </a:r>
            <a:endParaRPr lang="en-US"/>
          </a:p>
          <a:p>
            <a:r>
              <a:rPr lang="en-US">
                <a:ea typeface="MS PGothic"/>
              </a:rPr>
              <a:t>2023; 1572; 616</a:t>
            </a:r>
            <a:endParaRPr lang="en-US"/>
          </a:p>
          <a:p>
            <a:r>
              <a:rPr lang="en-US">
                <a:ea typeface="MS PGothic"/>
              </a:rPr>
              <a:t>2024; 1380; 561</a:t>
            </a:r>
            <a:endParaRPr lang="en-US"/>
          </a:p>
          <a:p>
            <a:r>
              <a:rPr lang="en-US">
                <a:ea typeface="MS PGothic"/>
              </a:rPr>
              <a:t>2025; 1370; </a:t>
            </a:r>
            <a:r>
              <a:rPr lang="en-US">
                <a:highlight>
                  <a:srgbClr val="FFFF00"/>
                </a:highlight>
                <a:ea typeface="MS PGothic"/>
              </a:rPr>
              <a:t>550</a:t>
            </a:r>
            <a:endParaRPr lang="en-US">
              <a:highlight>
                <a:srgbClr val="FFFF00"/>
              </a:highlight>
            </a:endParaRPr>
          </a:p>
          <a:p>
            <a:endParaRPr lang="en-US" altLang="en-US" dirty="0">
              <a:cs typeface="Calibri" panose="020F0502020204030204" pitchFamily="34" charset="0"/>
            </a:endParaRPr>
          </a:p>
        </p:txBody>
      </p:sp>
      <p:sp>
        <p:nvSpPr>
          <p:cNvPr id="9220" name="Slide Number Placeholder 3">
            <a:extLst>
              <a:ext uri="{FF2B5EF4-FFF2-40B4-BE49-F238E27FC236}">
                <a16:creationId xmlns:a16="http://schemas.microsoft.com/office/drawing/2014/main" id="{C372D271-F6BA-8B86-2CE7-999E6C4C761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F97507C-53B5-4482-B747-EE671B21DB75}" type="slidenum">
              <a:rPr kumimoji="0" lang="en-US" altLang="en-US" sz="1200" b="0" i="0" u="none" strike="noStrike" kern="1200" cap="none" spc="0" normalizeH="0" baseline="0" noProof="0" smtClean="0">
                <a:ln>
                  <a:noFill/>
                </a:ln>
                <a:solidFill>
                  <a:srgbClr val="000000"/>
                </a:solidFill>
                <a:effectLst/>
                <a:uLnTx/>
                <a:uFillTx/>
                <a:latin typeface="Gill Sans" charset="0"/>
                <a:ea typeface="ヒラギノ角ゴ ProN W3" charset="-128"/>
                <a:cs typeface="+mn-cs"/>
                <a:sym typeface="Gill Sans"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Gill Sans" charset="0"/>
              <a:ea typeface="ヒラギノ角ゴ ProN W3" charset="-128"/>
              <a:cs typeface="+mn-cs"/>
              <a:sym typeface="Gill Sans" charset="0"/>
            </a:endParaRPr>
          </a:p>
        </p:txBody>
      </p:sp>
    </p:spTree>
    <p:extLst>
      <p:ext uri="{BB962C8B-B14F-4D97-AF65-F5344CB8AC3E}">
        <p14:creationId xmlns:p14="http://schemas.microsoft.com/office/powerpoint/2010/main" val="339032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7DEFB-80C1-9E41-AEAF-5CA51643EF9A}"/>
            </a:ext>
          </a:extLst>
        </p:cNvPr>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59F716E1-6295-4D70-0A78-E2543D5A639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9E8AE4EB-CB47-D578-FD43-B8AC5426C15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cs typeface="Calibri" panose="020F0502020204030204" pitchFamily="34" charset="0"/>
            </a:endParaRPr>
          </a:p>
        </p:txBody>
      </p:sp>
      <p:sp>
        <p:nvSpPr>
          <p:cNvPr id="9220" name="Slide Number Placeholder 3">
            <a:extLst>
              <a:ext uri="{FF2B5EF4-FFF2-40B4-BE49-F238E27FC236}">
                <a16:creationId xmlns:a16="http://schemas.microsoft.com/office/drawing/2014/main" id="{9D6F97A8-2AAC-D6C8-A2B3-CF7681DF914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F97507C-53B5-4482-B747-EE671B21DB75}" type="slidenum">
              <a:rPr kumimoji="0" lang="en-US" altLang="en-US" sz="1200" b="0" i="0" u="none" strike="noStrike" kern="1200" cap="none" spc="0" normalizeH="0" baseline="0" noProof="0" smtClean="0">
                <a:ln>
                  <a:noFill/>
                </a:ln>
                <a:solidFill>
                  <a:srgbClr val="000000"/>
                </a:solidFill>
                <a:effectLst/>
                <a:uLnTx/>
                <a:uFillTx/>
                <a:latin typeface="Gill Sans" charset="0"/>
                <a:ea typeface="ヒラギノ角ゴ ProN W3" charset="-128"/>
                <a:cs typeface="+mn-cs"/>
                <a:sym typeface="Gill Sans"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Gill Sans" charset="0"/>
              <a:ea typeface="ヒラギノ角ゴ ProN W3" charset="-128"/>
              <a:cs typeface="+mn-cs"/>
              <a:sym typeface="Gill Sans" charset="0"/>
            </a:endParaRPr>
          </a:p>
        </p:txBody>
      </p:sp>
    </p:spTree>
    <p:extLst>
      <p:ext uri="{BB962C8B-B14F-4D97-AF65-F5344CB8AC3E}">
        <p14:creationId xmlns:p14="http://schemas.microsoft.com/office/powerpoint/2010/main" val="791508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C7A78-67B5-F087-0A58-0ED3531DD4BE}"/>
            </a:ext>
          </a:extLst>
        </p:cNvPr>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609933FB-3326-C8FD-794E-A71137DABC4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BE89EDFF-BF3C-78F5-D25C-23E106AD4EB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cs typeface="Calibri" panose="020F0502020204030204" pitchFamily="34" charset="0"/>
            </a:endParaRPr>
          </a:p>
        </p:txBody>
      </p:sp>
      <p:sp>
        <p:nvSpPr>
          <p:cNvPr id="9220" name="Slide Number Placeholder 3">
            <a:extLst>
              <a:ext uri="{FF2B5EF4-FFF2-40B4-BE49-F238E27FC236}">
                <a16:creationId xmlns:a16="http://schemas.microsoft.com/office/drawing/2014/main" id="{B358F631-1B6B-8498-C252-40B22A9616B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F97507C-53B5-4482-B747-EE671B21DB75}" type="slidenum">
              <a:rPr kumimoji="0" lang="en-US" altLang="en-US" sz="1200" b="0" i="0" u="none" strike="noStrike" kern="1200" cap="none" spc="0" normalizeH="0" baseline="0" noProof="0" smtClean="0">
                <a:ln>
                  <a:noFill/>
                </a:ln>
                <a:solidFill>
                  <a:srgbClr val="000000"/>
                </a:solidFill>
                <a:effectLst/>
                <a:uLnTx/>
                <a:uFillTx/>
                <a:latin typeface="Gill Sans" charset="0"/>
                <a:ea typeface="ヒラギノ角ゴ ProN W3" charset="-128"/>
                <a:cs typeface="+mn-cs"/>
                <a:sym typeface="Gill Sans"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Gill Sans" charset="0"/>
              <a:ea typeface="ヒラギノ角ゴ ProN W3" charset="-128"/>
              <a:cs typeface="+mn-cs"/>
              <a:sym typeface="Gill Sans" charset="0"/>
            </a:endParaRPr>
          </a:p>
        </p:txBody>
      </p:sp>
    </p:spTree>
    <p:extLst>
      <p:ext uri="{BB962C8B-B14F-4D97-AF65-F5344CB8AC3E}">
        <p14:creationId xmlns:p14="http://schemas.microsoft.com/office/powerpoint/2010/main" val="26966920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995911-DE43-0224-0B4F-F3A4C3E05CAF}"/>
            </a:ext>
          </a:extLst>
        </p:cNvPr>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BF77483E-B8E4-6957-10BC-66A97268D52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6A626790-84BF-9D8A-2D14-C2BF2F55072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ea typeface="MS PGothic"/>
                <a:cs typeface="Calibri"/>
              </a:rPr>
              <a:t>Graph on the left indicates the number of miles candidates find </a:t>
            </a:r>
            <a:r>
              <a:rPr lang="en-US" dirty="0" err="1">
                <a:ea typeface="MS PGothic"/>
                <a:cs typeface="Calibri"/>
              </a:rPr>
              <a:t>emplo</a:t>
            </a:r>
            <a:r>
              <a:rPr lang="en-US" dirty="0">
                <a:ea typeface="MS PGothic"/>
                <a:cs typeface="Calibri"/>
              </a:rPr>
              <a:t>yment within. This indicates that over 40% of completers secure employment within 20 miles of their EPP.</a:t>
            </a:r>
            <a:br>
              <a:rPr lang="en-US" dirty="0">
                <a:ea typeface="MS PGothic"/>
                <a:cs typeface="+mn-lt"/>
              </a:rPr>
            </a:br>
            <a:br>
              <a:rPr lang="en-US" dirty="0">
                <a:cs typeface="+mn-lt"/>
              </a:rPr>
            </a:br>
            <a:r>
              <a:rPr lang="en-US" dirty="0">
                <a:ea typeface="MS PGothic"/>
                <a:cs typeface="Calibri"/>
              </a:rPr>
              <a:t>Chart on the right indicates the percentage of candidates who were reported as obtaining their initial license. Of that percentage the light red bar indicates how many completers stayed with the same region as their EPP and the dark red bar indicates how many completers stayed in the same county as their EPP.</a:t>
            </a:r>
            <a:endParaRPr lang="en-US" dirty="0">
              <a:cs typeface="Calibri" panose="020F0502020204030204" pitchFamily="34" charset="0"/>
            </a:endParaRPr>
          </a:p>
        </p:txBody>
      </p:sp>
      <p:sp>
        <p:nvSpPr>
          <p:cNvPr id="9220" name="Slide Number Placeholder 3">
            <a:extLst>
              <a:ext uri="{FF2B5EF4-FFF2-40B4-BE49-F238E27FC236}">
                <a16:creationId xmlns:a16="http://schemas.microsoft.com/office/drawing/2014/main" id="{3FDA50B4-8B1B-F0B9-1BE6-39C4DE30B99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F97507C-53B5-4482-B747-EE671B21DB75}" type="slidenum">
              <a:rPr kumimoji="0" lang="en-US" altLang="en-US" sz="1200" b="0" i="0" u="none" strike="noStrike" kern="1200" cap="none" spc="0" normalizeH="0" baseline="0" noProof="0" smtClean="0">
                <a:ln>
                  <a:noFill/>
                </a:ln>
                <a:solidFill>
                  <a:srgbClr val="000000"/>
                </a:solidFill>
                <a:effectLst/>
                <a:uLnTx/>
                <a:uFillTx/>
                <a:latin typeface="Gill Sans" charset="0"/>
                <a:ea typeface="ヒラギノ角ゴ ProN W3" charset="-128"/>
                <a:cs typeface="+mn-cs"/>
                <a:sym typeface="Gill Sans"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Gill Sans" charset="0"/>
              <a:ea typeface="ヒラギノ角ゴ ProN W3" charset="-128"/>
              <a:cs typeface="+mn-cs"/>
              <a:sym typeface="Gill Sans" charset="0"/>
            </a:endParaRPr>
          </a:p>
        </p:txBody>
      </p:sp>
    </p:spTree>
    <p:extLst>
      <p:ext uri="{BB962C8B-B14F-4D97-AF65-F5344CB8AC3E}">
        <p14:creationId xmlns:p14="http://schemas.microsoft.com/office/powerpoint/2010/main" val="1925579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5DF89-F652-33AE-F817-40056B7D2087}"/>
            </a:ext>
          </a:extLst>
        </p:cNvPr>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C434E68B-FB00-554B-5D34-1FF331DF963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100F01C1-B40B-1366-4C0B-382F520FE3A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cs typeface="Calibri" panose="020F0502020204030204" pitchFamily="34" charset="0"/>
            </a:endParaRPr>
          </a:p>
        </p:txBody>
      </p:sp>
      <p:sp>
        <p:nvSpPr>
          <p:cNvPr id="9220" name="Slide Number Placeholder 3">
            <a:extLst>
              <a:ext uri="{FF2B5EF4-FFF2-40B4-BE49-F238E27FC236}">
                <a16:creationId xmlns:a16="http://schemas.microsoft.com/office/drawing/2014/main" id="{70B197E3-DE87-8926-1C34-CCC0774BE44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F97507C-53B5-4482-B747-EE671B21DB75}" type="slidenum">
              <a:rPr kumimoji="0" lang="en-US" altLang="en-US" sz="1200" b="0" i="0" u="none" strike="noStrike" kern="1200" cap="none" spc="0" normalizeH="0" baseline="0" noProof="0" smtClean="0">
                <a:ln>
                  <a:noFill/>
                </a:ln>
                <a:solidFill>
                  <a:srgbClr val="000000"/>
                </a:solidFill>
                <a:effectLst/>
                <a:uLnTx/>
                <a:uFillTx/>
                <a:latin typeface="Gill Sans" charset="0"/>
                <a:ea typeface="ヒラギノ角ゴ ProN W3" charset="-128"/>
                <a:cs typeface="+mn-cs"/>
                <a:sym typeface="Gill Sans"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Gill Sans" charset="0"/>
              <a:ea typeface="ヒラギノ角ゴ ProN W3" charset="-128"/>
              <a:cs typeface="+mn-cs"/>
              <a:sym typeface="Gill Sans" charset="0"/>
            </a:endParaRPr>
          </a:p>
        </p:txBody>
      </p:sp>
    </p:spTree>
    <p:extLst>
      <p:ext uri="{BB962C8B-B14F-4D97-AF65-F5344CB8AC3E}">
        <p14:creationId xmlns:p14="http://schemas.microsoft.com/office/powerpoint/2010/main" val="16187625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E6F1DBC2-E6B6-1F6D-4A35-38C99A8F6015}"/>
              </a:ext>
            </a:extLst>
          </p:cNvPr>
          <p:cNvCxnSpPr/>
          <p:nvPr userDrawn="1"/>
        </p:nvCxnSpPr>
        <p:spPr>
          <a:xfrm>
            <a:off x="762000" y="1524000"/>
            <a:ext cx="10515600" cy="0"/>
          </a:xfrm>
          <a:prstGeom prst="line">
            <a:avLst/>
          </a:prstGeom>
          <a:ln w="19050">
            <a:solidFill>
              <a:srgbClr val="0E3F75"/>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ctrTitle"/>
          </p:nvPr>
        </p:nvSpPr>
        <p:spPr>
          <a:xfrm>
            <a:off x="1524000" y="313537"/>
            <a:ext cx="9144000" cy="1131884"/>
          </a:xfrm>
          <a:prstGeom prst="rect">
            <a:avLst/>
          </a:prstGeom>
        </p:spPr>
        <p:txBody>
          <a:bodyPr anchor="b"/>
          <a:lstStyle>
            <a:lvl1pPr algn="ctr">
              <a:defRPr sz="4000" b="0">
                <a:solidFill>
                  <a:srgbClr val="0E3F75"/>
                </a:solidFill>
                <a:latin typeface="Source Sans Pro" panose="020F0502020204030204" pitchFamily="34" charset="0"/>
              </a:defRPr>
            </a:lvl1pPr>
          </a:lstStyle>
          <a:p>
            <a:r>
              <a:rPr lang="en-US"/>
              <a:t>Click to edit Master title style</a:t>
            </a:r>
          </a:p>
        </p:txBody>
      </p:sp>
      <p:sp>
        <p:nvSpPr>
          <p:cNvPr id="3" name="Subtitle 2"/>
          <p:cNvSpPr>
            <a:spLocks noGrp="1"/>
          </p:cNvSpPr>
          <p:nvPr>
            <p:ph type="subTitle" idx="1"/>
          </p:nvPr>
        </p:nvSpPr>
        <p:spPr>
          <a:xfrm>
            <a:off x="1524000" y="1676401"/>
            <a:ext cx="9144000" cy="3581399"/>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Slide Number Placeholder 5">
            <a:extLst>
              <a:ext uri="{FF2B5EF4-FFF2-40B4-BE49-F238E27FC236}">
                <a16:creationId xmlns:a16="http://schemas.microsoft.com/office/drawing/2014/main" id="{90007288-99B7-E4E9-D753-9D56FB7D002D}"/>
              </a:ext>
            </a:extLst>
          </p:cNvPr>
          <p:cNvSpPr>
            <a:spLocks noGrp="1"/>
          </p:cNvSpPr>
          <p:nvPr>
            <p:ph type="sldNum" sz="quarter" idx="10"/>
          </p:nvPr>
        </p:nvSpPr>
        <p:spPr>
          <a:xfrm>
            <a:off x="3810000" y="6264275"/>
            <a:ext cx="4724400" cy="288925"/>
          </a:xfrm>
          <a:prstGeom prst="rect">
            <a:avLst/>
          </a:prstGeom>
        </p:spPr>
        <p:txBody>
          <a:bodyPr/>
          <a:lstStyle>
            <a:lvl1pPr algn="ctr">
              <a:defRPr>
                <a:solidFill>
                  <a:schemeClr val="bg1"/>
                </a:solidFill>
                <a:latin typeface="Calibri" panose="020F0502020204030204" pitchFamily="34" charset="0"/>
                <a:cs typeface="Calibri" panose="020F0502020204030204" pitchFamily="34" charset="0"/>
              </a:defRPr>
            </a:lvl1pPr>
          </a:lstStyle>
          <a:p>
            <a:pPr>
              <a:defRPr/>
            </a:pPr>
            <a:fld id="{C20A85EC-F072-4826-98DB-C62D84685011}" type="slidenum">
              <a:rPr lang="en-US"/>
              <a:pPr>
                <a:defRPr/>
              </a:pPr>
              <a:t>‹#›</a:t>
            </a:fld>
            <a:endParaRPr lang="en-US"/>
          </a:p>
        </p:txBody>
      </p:sp>
    </p:spTree>
    <p:extLst>
      <p:ext uri="{BB962C8B-B14F-4D97-AF65-F5344CB8AC3E}">
        <p14:creationId xmlns:p14="http://schemas.microsoft.com/office/powerpoint/2010/main" val="1490214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lgn="ctr">
              <a:defRPr b="1"/>
            </a:lvl1pPr>
          </a:lstStyle>
          <a:p>
            <a:r>
              <a:rPr lang="en-US"/>
              <a:t>Click to edit Master title style</a:t>
            </a:r>
          </a:p>
        </p:txBody>
      </p:sp>
      <p:sp>
        <p:nvSpPr>
          <p:cNvPr id="3" name="Content Placeholder 2"/>
          <p:cNvSpPr>
            <a:spLocks noGrp="1"/>
          </p:cNvSpPr>
          <p:nvPr>
            <p:ph idx="1"/>
          </p:nvPr>
        </p:nvSpPr>
        <p:spPr>
          <a:xfrm>
            <a:off x="838200" y="1825625"/>
            <a:ext cx="10515600" cy="38893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0483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95800" y="365125"/>
            <a:ext cx="6858000" cy="1325563"/>
          </a:xfrm>
          <a:prstGeom prst="rect">
            <a:avLst/>
          </a:prstGeom>
        </p:spPr>
        <p:txBody>
          <a:bodyPr/>
          <a:lstStyle>
            <a:lvl1pPr algn="ctr">
              <a:defRPr b="1"/>
            </a:lvl1pPr>
          </a:lstStyle>
          <a:p>
            <a:r>
              <a:rPr lang="en-US"/>
              <a:t>Click to edit Master title style</a:t>
            </a:r>
          </a:p>
        </p:txBody>
      </p:sp>
      <p:sp>
        <p:nvSpPr>
          <p:cNvPr id="4" name="Content Placeholder 3"/>
          <p:cNvSpPr>
            <a:spLocks noGrp="1"/>
          </p:cNvSpPr>
          <p:nvPr>
            <p:ph sz="half" idx="2"/>
          </p:nvPr>
        </p:nvSpPr>
        <p:spPr>
          <a:xfrm>
            <a:off x="4495800" y="1825625"/>
            <a:ext cx="6858000" cy="38131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6">
            <a:extLst>
              <a:ext uri="{FF2B5EF4-FFF2-40B4-BE49-F238E27FC236}">
                <a16:creationId xmlns:a16="http://schemas.microsoft.com/office/drawing/2014/main" id="{C4E4FF41-950F-C239-4730-F2B45C634BD1}"/>
              </a:ext>
            </a:extLst>
          </p:cNvPr>
          <p:cNvSpPr>
            <a:spLocks noGrp="1"/>
          </p:cNvSpPr>
          <p:nvPr>
            <p:ph type="sldNum" sz="quarter" idx="10"/>
          </p:nvPr>
        </p:nvSpPr>
        <p:spPr>
          <a:xfrm>
            <a:off x="4724400" y="6248400"/>
            <a:ext cx="2743200" cy="304800"/>
          </a:xfrm>
          <a:prstGeom prst="rect">
            <a:avLst/>
          </a:prstGeom>
        </p:spPr>
        <p:txBody>
          <a:bodyPr/>
          <a:lstStyle>
            <a:lvl1pPr algn="ctr">
              <a:defRPr>
                <a:solidFill>
                  <a:schemeClr val="bg1"/>
                </a:solidFill>
                <a:latin typeface="Calibri" panose="020F0502020204030204" pitchFamily="34" charset="0"/>
                <a:cs typeface="Calibri" panose="020F0502020204030204" pitchFamily="34" charset="0"/>
              </a:defRPr>
            </a:lvl1pPr>
          </a:lstStyle>
          <a:p>
            <a:pPr>
              <a:defRPr/>
            </a:pPr>
            <a:fld id="{F6D553A1-777C-43CB-9CCB-67B1E524A07D}" type="slidenum">
              <a:rPr lang="en-US"/>
              <a:pPr>
                <a:defRPr/>
              </a:pPr>
              <a:t>‹#›</a:t>
            </a:fld>
            <a:endParaRPr lang="en-US"/>
          </a:p>
        </p:txBody>
      </p:sp>
    </p:spTree>
    <p:extLst>
      <p:ext uri="{BB962C8B-B14F-4D97-AF65-F5344CB8AC3E}">
        <p14:creationId xmlns:p14="http://schemas.microsoft.com/office/powerpoint/2010/main" val="1429549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276600"/>
            <a:ext cx="10515600" cy="2286000"/>
          </a:xfrm>
          <a:prstGeom prst="rect">
            <a:avLst/>
          </a:prstGeom>
        </p:spPr>
        <p:txBody>
          <a:bodyPr anchor="ctr"/>
          <a:lstStyle>
            <a:lvl1pPr algn="ctr">
              <a:defRPr b="1"/>
            </a:lvl1pPr>
          </a:lstStyle>
          <a:p>
            <a:r>
              <a:rPr lang="en-US"/>
              <a:t>Click to edit Master title style</a:t>
            </a:r>
          </a:p>
        </p:txBody>
      </p:sp>
      <p:sp>
        <p:nvSpPr>
          <p:cNvPr id="3" name="Slide Number Placeholder 8">
            <a:extLst>
              <a:ext uri="{FF2B5EF4-FFF2-40B4-BE49-F238E27FC236}">
                <a16:creationId xmlns:a16="http://schemas.microsoft.com/office/drawing/2014/main" id="{15FC268B-CEB0-DB24-A7FB-9D2AF17D153A}"/>
              </a:ext>
            </a:extLst>
          </p:cNvPr>
          <p:cNvSpPr>
            <a:spLocks noGrp="1"/>
          </p:cNvSpPr>
          <p:nvPr>
            <p:ph type="sldNum" sz="quarter" idx="10"/>
          </p:nvPr>
        </p:nvSpPr>
        <p:spPr>
          <a:xfrm>
            <a:off x="3657600" y="5562600"/>
            <a:ext cx="5181600" cy="669925"/>
          </a:xfrm>
          <a:prstGeom prst="rect">
            <a:avLst/>
          </a:prstGeom>
        </p:spPr>
        <p:txBody>
          <a:bodyPr/>
          <a:lstStyle>
            <a:lvl1pPr>
              <a:defRPr/>
            </a:lvl1pPr>
          </a:lstStyle>
          <a:p>
            <a:pPr>
              <a:defRPr/>
            </a:pPr>
            <a:fld id="{3D687785-AFF7-408A-98E9-F4CB5D50AF69}" type="slidenum">
              <a:rPr lang="en-US"/>
              <a:pPr>
                <a:defRPr/>
              </a:pPr>
              <a:t>‹#›</a:t>
            </a:fld>
            <a:endParaRPr lang="en-US"/>
          </a:p>
        </p:txBody>
      </p:sp>
    </p:spTree>
    <p:extLst>
      <p:ext uri="{BB962C8B-B14F-4D97-AF65-F5344CB8AC3E}">
        <p14:creationId xmlns:p14="http://schemas.microsoft.com/office/powerpoint/2010/main" val="33093388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6"/>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hyperlink" Target="mailto:MRS-Admin@highered.ohio.gov"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hyperlink" Target="https://dam.assets.ohio.gov/image/upload/v1754666888/highered.ohio.gov/ed-prep/Forms/standards/PK-8_Standards_-_Final_Approved.pdf"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highered.ohio.gov/educators/academic-programs-policies/academic-program-approval/educator-preparation/ed-prep-institutions#Requirements" TargetMode="External"/><Relationship Id="rId2" Type="http://schemas.openxmlformats.org/officeDocument/2006/relationships/hyperlink" Target="https://education.ohio.gov/Topics/Learning-in-Ohio/Social-Studies/Ohio-s-Learning-Standards-for-Social-Studies"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highered.ohio.gov/educators/academic-programs-policies/academic-program-approval/educator-preparation/updates" TargetMode="External"/><Relationship Id="rId2" Type="http://schemas.openxmlformats.org/officeDocument/2006/relationships/hyperlink" Target="https://public.govdelivery.com/accounts/OHORGHE/subscriber/new?topic_id=OHORGHE_173"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mailto:MRS-Admin@highered.ohio.gov" TargetMode="External"/><Relationship Id="rId2" Type="http://schemas.openxmlformats.org/officeDocument/2006/relationships/hyperlink" Target="mailto:EdPrep@highered.ohio.gov" TargetMode="External"/><Relationship Id="rId1" Type="http://schemas.openxmlformats.org/officeDocument/2006/relationships/slideLayout" Target="../slideLayouts/slideLayout4.xml"/><Relationship Id="rId6" Type="http://schemas.openxmlformats.org/officeDocument/2006/relationships/hyperlink" Target="mailto:TeachCSGrants@highered.ohio.gov" TargetMode="External"/><Relationship Id="rId5" Type="http://schemas.openxmlformats.org/officeDocument/2006/relationships/hyperlink" Target="mailto:GYO@highered.ohio.gov" TargetMode="External"/><Relationship Id="rId4" Type="http://schemas.openxmlformats.org/officeDocument/2006/relationships/hyperlink" Target="mailto:SOR@highered.ohio.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DD60E45F-594A-7A2B-52A3-32FED66AC3F3}"/>
              </a:ext>
            </a:extLst>
          </p:cNvPr>
          <p:cNvSpPr>
            <a:spLocks noGrp="1" noChangeArrowheads="1"/>
          </p:cNvSpPr>
          <p:nvPr>
            <p:ph type="title"/>
          </p:nvPr>
        </p:nvSpPr>
        <p:spPr bwMode="auto">
          <a:xfrm>
            <a:off x="838200" y="5486400"/>
            <a:ext cx="10515600" cy="914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eaLnBrk="1" hangingPunct="1"/>
            <a:r>
              <a:rPr lang="en-US" altLang="en-US" sz="4000" b="0" dirty="0">
                <a:solidFill>
                  <a:srgbClr val="0E3F75"/>
                </a:solidFill>
                <a:latin typeface="Source Sans Pro ExtraLight"/>
                <a:ea typeface="Source Sans Pro ExtraLight"/>
              </a:rPr>
              <a:t>ODHE Updates October 2026 - OCTEO</a:t>
            </a:r>
            <a:endParaRPr lang="en-US" altLang="en-US" sz="4000" b="0" dirty="0">
              <a:solidFill>
                <a:srgbClr val="0E3F75"/>
              </a:solidFill>
              <a:latin typeface="Source Sans Pro ExtraLight" panose="020B0303030403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64094A30-BC51-70E9-8DA8-C77BBCEA1D5A}"/>
              </a:ext>
            </a:extLst>
          </p:cNvPr>
          <p:cNvSpPr txBox="1">
            <a:spLocks noChangeArrowheads="1"/>
          </p:cNvSpPr>
          <p:nvPr/>
        </p:nvSpPr>
        <p:spPr bwMode="auto">
          <a:xfrm>
            <a:off x="304800" y="457200"/>
            <a:ext cx="115062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altLang="en-US" sz="6000" b="1" i="0" u="none" strike="noStrike" kern="1200" cap="none" spc="0" normalizeH="0" baseline="0" noProof="0">
                <a:ln>
                  <a:noFill/>
                </a:ln>
                <a:solidFill>
                  <a:srgbClr val="0E3F75"/>
                </a:solidFill>
                <a:effectLst/>
                <a:uLnTx/>
                <a:uFillTx/>
                <a:latin typeface="Source Sans Pro" panose="020B0503030403020204" pitchFamily="34" charset="0"/>
                <a:ea typeface="ヒラギノ角ゴ ProN W3" charset="-128"/>
                <a:cs typeface="+mn-cs"/>
                <a:sym typeface="Gill Sans" charset="0"/>
              </a:rPr>
              <a:t>Annual Data Reporting</a:t>
            </a:r>
          </a:p>
        </p:txBody>
      </p:sp>
      <p:sp>
        <p:nvSpPr>
          <p:cNvPr id="12291" name="Subtitle 2">
            <a:extLst>
              <a:ext uri="{FF2B5EF4-FFF2-40B4-BE49-F238E27FC236}">
                <a16:creationId xmlns:a16="http://schemas.microsoft.com/office/drawing/2014/main" id="{8E24F245-60C4-949F-35E8-09B7B5DF9CCB}"/>
              </a:ext>
            </a:extLst>
          </p:cNvPr>
          <p:cNvSpPr txBox="1">
            <a:spLocks noChangeArrowheads="1"/>
          </p:cNvSpPr>
          <p:nvPr/>
        </p:nvSpPr>
        <p:spPr bwMode="auto">
          <a:xfrm>
            <a:off x="838200" y="2185988"/>
            <a:ext cx="10515600" cy="307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4200">
                <a:solidFill>
                  <a:srgbClr val="000000"/>
                </a:solidFill>
                <a:latin typeface="Gill Sans" charset="0"/>
                <a:ea typeface="ヒラギノ角ゴ ProN W3" charset="-128"/>
                <a:sym typeface="Gill Sans" charset="0"/>
              </a:defRPr>
            </a:lvl1pPr>
            <a:lvl2pPr marL="685800" indent="-22860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marL="457200" marR="0" lvl="0" indent="-457200" algn="l" defTabSz="914400" rtl="0" eaLnBrk="1" fontAlgn="base" latinLnBrk="0" hangingPunct="1">
              <a:lnSpc>
                <a:spcPct val="90000"/>
              </a:lnSpc>
              <a:spcBef>
                <a:spcPts val="1000"/>
              </a:spcBef>
              <a:spcAft>
                <a:spcPct val="0"/>
              </a:spcAft>
              <a:buClrTx/>
              <a:buSzTx/>
              <a:buFont typeface="Arial" panose="020B0604020202020204" pitchFamily="34" charset="0"/>
              <a:buChar char="•"/>
              <a:tabLst/>
              <a:defRPr/>
            </a:pPr>
            <a:r>
              <a:rPr kumimoji="0" lang="en-US" altLang="en-US" sz="2800" b="0" i="0" u="none" strike="noStrike" kern="1200" cap="none" spc="0" normalizeH="0" baseline="0" noProof="0" dirty="0">
                <a:ln>
                  <a:noFill/>
                </a:ln>
                <a:solidFill>
                  <a:prstClr val="black"/>
                </a:solidFill>
                <a:effectLst/>
                <a:uLnTx/>
                <a:uFillTx/>
                <a:latin typeface="Source Sans Pro" panose="020B0503030403020204" pitchFamily="34" charset="0"/>
                <a:ea typeface="ヒラギノ角ゴ ProN W3" charset="-128"/>
                <a:cs typeface="+mn-cs"/>
                <a:sym typeface="Gill Sans" charset="0"/>
              </a:rPr>
              <a:t>Metrics Reporting System (MRS) is now open for the annual data reporting period.</a:t>
            </a:r>
          </a:p>
          <a:p>
            <a:pPr marL="457200" marR="0" lvl="0" indent="-457200" algn="l" defTabSz="914400" rtl="0" eaLnBrk="1" fontAlgn="base" latinLnBrk="0" hangingPunct="1">
              <a:lnSpc>
                <a:spcPct val="90000"/>
              </a:lnSpc>
              <a:spcBef>
                <a:spcPts val="1000"/>
              </a:spcBef>
              <a:spcAft>
                <a:spcPct val="0"/>
              </a:spcAft>
              <a:buClrTx/>
              <a:buSzTx/>
              <a:buFont typeface="Arial" panose="020B0604020202020204" pitchFamily="34" charset="0"/>
              <a:buChar char="•"/>
              <a:tabLst/>
              <a:defRPr/>
            </a:pPr>
            <a:r>
              <a:rPr kumimoji="0" lang="en-US" altLang="en-US" sz="2800" b="0" i="0" u="none" strike="noStrike" kern="1200" cap="none" spc="0" normalizeH="0" baseline="0" noProof="0" dirty="0">
                <a:ln>
                  <a:noFill/>
                </a:ln>
                <a:solidFill>
                  <a:prstClr val="black"/>
                </a:solidFill>
                <a:effectLst/>
                <a:uLnTx/>
                <a:uFillTx/>
                <a:latin typeface="Source Sans Pro" panose="020B0503030403020204" pitchFamily="34" charset="0"/>
                <a:ea typeface="ヒラギノ角ゴ ProN W3" charset="-128"/>
                <a:cs typeface="+mn-cs"/>
                <a:sym typeface="Gill Sans" charset="0"/>
              </a:rPr>
              <a:t>All data should be submitted by </a:t>
            </a:r>
            <a:r>
              <a:rPr kumimoji="0" lang="en-US" altLang="en-US" sz="2800" b="0" i="0" u="none" strike="noStrike" kern="1200" cap="none" spc="0" normalizeH="0" baseline="0" noProof="0">
                <a:ln>
                  <a:noFill/>
                </a:ln>
                <a:solidFill>
                  <a:prstClr val="black"/>
                </a:solidFill>
                <a:effectLst/>
                <a:uLnTx/>
                <a:uFillTx/>
                <a:latin typeface="Source Sans Pro" panose="020B0503030403020204" pitchFamily="34" charset="0"/>
                <a:ea typeface="ヒラギノ角ゴ ProN W3" charset="-128"/>
                <a:cs typeface="+mn-cs"/>
                <a:sym typeface="Gill Sans" charset="0"/>
              </a:rPr>
              <a:t>November 30</a:t>
            </a:r>
            <a:r>
              <a:rPr kumimoji="0" lang="en-US" altLang="en-US" sz="2800" b="0" i="0" u="none" strike="noStrike" kern="1200" cap="none" spc="0" normalizeH="0" baseline="30000" noProof="0">
                <a:ln>
                  <a:noFill/>
                </a:ln>
                <a:solidFill>
                  <a:prstClr val="black"/>
                </a:solidFill>
                <a:effectLst/>
                <a:uLnTx/>
                <a:uFillTx/>
                <a:latin typeface="Source Sans Pro" panose="020B0503030403020204" pitchFamily="34" charset="0"/>
                <a:ea typeface="ヒラギノ角ゴ ProN W3" charset="-128"/>
                <a:cs typeface="+mn-cs"/>
                <a:sym typeface="Gill Sans" charset="0"/>
              </a:rPr>
              <a:t>th</a:t>
            </a:r>
            <a:r>
              <a:rPr kumimoji="0" lang="en-US" altLang="en-US" sz="2800" b="0" i="0" u="none" strike="noStrike" kern="1200" cap="none" spc="0" normalizeH="0" baseline="0" noProof="0">
                <a:ln>
                  <a:noFill/>
                </a:ln>
                <a:solidFill>
                  <a:prstClr val="black"/>
                </a:solidFill>
                <a:effectLst/>
                <a:uLnTx/>
                <a:uFillTx/>
                <a:latin typeface="Source Sans Pro" panose="020B0503030403020204" pitchFamily="34" charset="0"/>
                <a:ea typeface="ヒラギノ角ゴ ProN W3" charset="-128"/>
                <a:cs typeface="+mn-cs"/>
                <a:sym typeface="Gill Sans" charset="0"/>
              </a:rPr>
              <a:t> @ </a:t>
            </a:r>
            <a:r>
              <a:rPr kumimoji="0" lang="en-US" altLang="en-US" sz="2800" b="0" i="0" u="none" strike="noStrike" kern="1200" cap="none" spc="0" normalizeH="0" baseline="0" noProof="0" dirty="0">
                <a:ln>
                  <a:noFill/>
                </a:ln>
                <a:solidFill>
                  <a:prstClr val="black"/>
                </a:solidFill>
                <a:effectLst/>
                <a:uLnTx/>
                <a:uFillTx/>
                <a:latin typeface="Source Sans Pro" panose="020B0503030403020204" pitchFamily="34" charset="0"/>
                <a:ea typeface="ヒラギノ角ゴ ProN W3" charset="-128"/>
                <a:cs typeface="+mn-cs"/>
                <a:sym typeface="Gill Sans" charset="0"/>
              </a:rPr>
              <a:t>11:59 PM.</a:t>
            </a:r>
          </a:p>
          <a:p>
            <a:pPr marL="457200" marR="0" lvl="0" indent="-457200" algn="l" defTabSz="914400" rtl="0" eaLnBrk="1" fontAlgn="base" latinLnBrk="0" hangingPunct="1">
              <a:lnSpc>
                <a:spcPct val="90000"/>
              </a:lnSpc>
              <a:spcBef>
                <a:spcPts val="1000"/>
              </a:spcBef>
              <a:spcAft>
                <a:spcPct val="0"/>
              </a:spcAft>
              <a:buClrTx/>
              <a:buSzTx/>
              <a:buFont typeface="Arial" panose="020B0604020202020204" pitchFamily="34" charset="0"/>
              <a:buChar char="•"/>
              <a:tabLst/>
              <a:defRPr/>
            </a:pPr>
            <a:r>
              <a:rPr kumimoji="0" lang="en-US" altLang="en-US" sz="2800" b="0" i="0" u="none" strike="noStrike" kern="1200" cap="none" spc="0" normalizeH="0" baseline="0" noProof="0" dirty="0">
                <a:ln>
                  <a:noFill/>
                </a:ln>
                <a:solidFill>
                  <a:prstClr val="black"/>
                </a:solidFill>
                <a:effectLst/>
                <a:uLnTx/>
                <a:uFillTx/>
                <a:latin typeface="Source Sans Pro" panose="020B0503030403020204" pitchFamily="34" charset="0"/>
                <a:ea typeface="ヒラギノ角ゴ ProN W3" charset="-128"/>
                <a:cs typeface="+mn-cs"/>
                <a:sym typeface="Gill Sans" charset="0"/>
              </a:rPr>
              <a:t>If user updates or program list updates are needed, please contact the </a:t>
            </a:r>
            <a:r>
              <a:rPr kumimoji="0" lang="en-US" altLang="en-US" sz="2800" b="0" i="0" u="none" strike="noStrike" kern="1200" cap="none" spc="0" normalizeH="0" baseline="0" noProof="0" dirty="0">
                <a:ln>
                  <a:noFill/>
                </a:ln>
                <a:solidFill>
                  <a:prstClr val="black"/>
                </a:solidFill>
                <a:effectLst/>
                <a:uLnTx/>
                <a:uFillTx/>
                <a:latin typeface="Source Sans Pro" panose="020B0503030403020204" pitchFamily="34" charset="0"/>
                <a:ea typeface="ヒラギノ角ゴ ProN W3" charset="-128"/>
                <a:cs typeface="+mn-cs"/>
                <a:sym typeface="Gill Sans" charset="0"/>
                <a:hlinkClick r:id="rId2"/>
              </a:rPr>
              <a:t>MRS-Admin@highered.ohio.gov</a:t>
            </a:r>
            <a:r>
              <a:rPr kumimoji="0" lang="en-US" altLang="en-US" sz="2800" b="0" i="0" u="none" strike="noStrike" kern="1200" cap="none" spc="0" normalizeH="0" baseline="0" noProof="0" dirty="0">
                <a:ln>
                  <a:noFill/>
                </a:ln>
                <a:solidFill>
                  <a:prstClr val="black"/>
                </a:solidFill>
                <a:effectLst/>
                <a:uLnTx/>
                <a:uFillTx/>
                <a:latin typeface="Source Sans Pro" panose="020B0503030403020204" pitchFamily="34" charset="0"/>
                <a:ea typeface="ヒラギノ角ゴ ProN W3" charset="-128"/>
                <a:cs typeface="+mn-cs"/>
                <a:sym typeface="Gill Sans" charset="0"/>
              </a:rPr>
              <a:t> inbox.</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2AD00-797A-D530-33AE-37FC4C2B8C49}"/>
            </a:ext>
          </a:extLst>
        </p:cNvPr>
        <p:cNvGrpSpPr/>
        <p:nvPr/>
      </p:nvGrpSpPr>
      <p:grpSpPr>
        <a:xfrm>
          <a:off x="0" y="0"/>
          <a:ext cx="0" cy="0"/>
          <a:chOff x="0" y="0"/>
          <a:chExt cx="0" cy="0"/>
        </a:xfrm>
      </p:grpSpPr>
      <p:sp>
        <p:nvSpPr>
          <p:cNvPr id="11266" name="Title 1">
            <a:extLst>
              <a:ext uri="{FF2B5EF4-FFF2-40B4-BE49-F238E27FC236}">
                <a16:creationId xmlns:a16="http://schemas.microsoft.com/office/drawing/2014/main" id="{1B14B07A-660D-00A4-144F-0CA13D73107C}"/>
              </a:ext>
            </a:extLst>
          </p:cNvPr>
          <p:cNvSpPr txBox="1">
            <a:spLocks noChangeArrowheads="1"/>
          </p:cNvSpPr>
          <p:nvPr/>
        </p:nvSpPr>
        <p:spPr bwMode="auto">
          <a:xfrm>
            <a:off x="304800" y="237059"/>
            <a:ext cx="11506200" cy="793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ctr" eaLnBrk="1" hangingPunct="1">
              <a:lnSpc>
                <a:spcPct val="90000"/>
              </a:lnSpc>
            </a:pPr>
            <a:r>
              <a:rPr lang="en-US" altLang="en-US" sz="4400" b="1" dirty="0">
                <a:solidFill>
                  <a:srgbClr val="0E3F75"/>
                </a:solidFill>
                <a:latin typeface="Source Sans Pro"/>
                <a:ea typeface="ヒラギノ角ゴ ProN W3"/>
              </a:rPr>
              <a:t>PK-8 Program Transitions</a:t>
            </a:r>
          </a:p>
        </p:txBody>
      </p:sp>
      <p:sp>
        <p:nvSpPr>
          <p:cNvPr id="11267" name="Subtitle 2">
            <a:extLst>
              <a:ext uri="{FF2B5EF4-FFF2-40B4-BE49-F238E27FC236}">
                <a16:creationId xmlns:a16="http://schemas.microsoft.com/office/drawing/2014/main" id="{47CCAF5A-5A12-0192-F8A6-2BBB4F59D3DC}"/>
              </a:ext>
            </a:extLst>
          </p:cNvPr>
          <p:cNvSpPr txBox="1">
            <a:spLocks noChangeArrowheads="1"/>
          </p:cNvSpPr>
          <p:nvPr/>
        </p:nvSpPr>
        <p:spPr bwMode="auto">
          <a:xfrm>
            <a:off x="304800" y="1030741"/>
            <a:ext cx="11506200" cy="4809345"/>
          </a:xfrm>
          <a:prstGeom prst="rect">
            <a:avLst/>
          </a:prstGeom>
          <a:noFill/>
          <a:ln>
            <a:noFill/>
          </a:ln>
        </p:spPr>
        <p:txBody>
          <a:bodyPr lIns="91440" tIns="45720" rIns="91440" bIns="45720" anchor="t"/>
          <a:lstStyle>
            <a:lvl1pPr marL="457200" indent="-457200">
              <a:defRPr sz="4200">
                <a:solidFill>
                  <a:srgbClr val="000000"/>
                </a:solidFill>
                <a:latin typeface="Gill Sans" charset="0"/>
                <a:ea typeface="ヒラギノ角ゴ ProN W3" charset="-128"/>
                <a:sym typeface="Gill Sans" charset="0"/>
              </a:defRPr>
            </a:lvl1pPr>
            <a:lvl2pPr marL="685800" indent="-22860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marL="0" indent="0" eaLnBrk="1" hangingPunct="1">
              <a:lnSpc>
                <a:spcPct val="90000"/>
              </a:lnSpc>
              <a:spcBef>
                <a:spcPts val="1000"/>
              </a:spcBef>
              <a:defRPr/>
            </a:pPr>
            <a:r>
              <a:rPr lang="en-US" altLang="en-US" sz="2000" dirty="0">
                <a:solidFill>
                  <a:schemeClr val="tx1"/>
                </a:solidFill>
                <a:latin typeface="Source Sans Pro"/>
                <a:ea typeface="Source Sans Pro"/>
                <a:cs typeface="Calibri"/>
                <a:hlinkClick r:id="rId2"/>
              </a:rPr>
              <a:t>Elementary and Middle Education (PK-8) Program Standards </a:t>
            </a:r>
            <a:r>
              <a:rPr lang="en-US" altLang="en-US" sz="2000" dirty="0">
                <a:solidFill>
                  <a:schemeClr val="tx1"/>
                </a:solidFill>
                <a:latin typeface="Source Sans Pro"/>
                <a:ea typeface="Source Sans Pro"/>
                <a:cs typeface="Calibri"/>
              </a:rPr>
              <a:t>were published by ODHE in August 2025.</a:t>
            </a:r>
          </a:p>
          <a:p>
            <a:pPr marL="0" indent="0" eaLnBrk="1" hangingPunct="1">
              <a:lnSpc>
                <a:spcPct val="90000"/>
              </a:lnSpc>
              <a:spcBef>
                <a:spcPts val="1000"/>
              </a:spcBef>
              <a:defRPr/>
            </a:pPr>
            <a:endParaRPr lang="en-US" altLang="en-US" sz="2000" dirty="0">
              <a:solidFill>
                <a:schemeClr val="tx1"/>
              </a:solidFill>
              <a:latin typeface="Source Sans Pro"/>
              <a:ea typeface="Source Sans Pro"/>
              <a:cs typeface="Calibri"/>
            </a:endParaRPr>
          </a:p>
          <a:p>
            <a:pPr marL="0" indent="0" eaLnBrk="1" hangingPunct="1">
              <a:lnSpc>
                <a:spcPct val="90000"/>
              </a:lnSpc>
              <a:spcBef>
                <a:spcPts val="1000"/>
              </a:spcBef>
              <a:defRPr/>
            </a:pPr>
            <a:r>
              <a:rPr lang="en-US" altLang="en-US" sz="2000" dirty="0">
                <a:solidFill>
                  <a:schemeClr val="tx1"/>
                </a:solidFill>
                <a:latin typeface="Source Sans Pro"/>
                <a:ea typeface="Source Sans Pro"/>
                <a:cs typeface="Calibri"/>
              </a:rPr>
              <a:t>Educator Preparation Programs (EPP) PK-8 program review by ODHE will begin in January 2027 and continue in each following review cycle. </a:t>
            </a:r>
          </a:p>
          <a:p>
            <a:pPr marL="0" indent="0" eaLnBrk="1" hangingPunct="1">
              <a:lnSpc>
                <a:spcPct val="90000"/>
              </a:lnSpc>
              <a:spcBef>
                <a:spcPts val="1000"/>
              </a:spcBef>
              <a:defRPr/>
            </a:pPr>
            <a:endParaRPr lang="en-US" altLang="en-US" sz="2000" dirty="0">
              <a:solidFill>
                <a:schemeClr val="tx1"/>
              </a:solidFill>
              <a:latin typeface="Source Sans Pro"/>
              <a:ea typeface="Source Sans Pro"/>
              <a:cs typeface="Calibri"/>
            </a:endParaRPr>
          </a:p>
          <a:p>
            <a:pPr marL="0" indent="0">
              <a:lnSpc>
                <a:spcPct val="90000"/>
              </a:lnSpc>
              <a:spcBef>
                <a:spcPts val="1000"/>
              </a:spcBef>
              <a:defRPr/>
            </a:pPr>
            <a:r>
              <a:rPr lang="en-US" altLang="en-US" sz="2000" dirty="0">
                <a:solidFill>
                  <a:schemeClr val="tx1"/>
                </a:solidFill>
                <a:latin typeface="Source Sans Pro"/>
                <a:ea typeface="Source Sans Pro"/>
                <a:cs typeface="Calibri"/>
              </a:rPr>
              <a:t>Development of the new Ohio Assessment for Educators Assessment of professional Knowledge and PK-8 content assessment by Evaluation systems of Pearson is in development. </a:t>
            </a:r>
            <a:endParaRPr lang="en-US" dirty="0">
              <a:solidFill>
                <a:schemeClr val="tx1"/>
              </a:solidFill>
            </a:endParaRPr>
          </a:p>
          <a:p>
            <a:pPr marL="0" indent="0" eaLnBrk="1" hangingPunct="1">
              <a:lnSpc>
                <a:spcPct val="90000"/>
              </a:lnSpc>
              <a:spcBef>
                <a:spcPts val="1000"/>
              </a:spcBef>
              <a:defRPr/>
            </a:pPr>
            <a:endParaRPr lang="en-US" altLang="en-US" sz="2000" dirty="0">
              <a:solidFill>
                <a:schemeClr val="tx1"/>
              </a:solidFill>
              <a:latin typeface="Source Sans Pro"/>
              <a:ea typeface="Source Sans Pro"/>
              <a:cs typeface="Calibri"/>
            </a:endParaRPr>
          </a:p>
          <a:p>
            <a:pPr marL="0" indent="0">
              <a:lnSpc>
                <a:spcPct val="90000"/>
              </a:lnSpc>
              <a:spcBef>
                <a:spcPts val="1000"/>
              </a:spcBef>
              <a:defRPr/>
            </a:pPr>
            <a:r>
              <a:rPr lang="en-US" altLang="en-US" sz="2000" dirty="0">
                <a:solidFill>
                  <a:schemeClr val="tx1"/>
                </a:solidFill>
                <a:latin typeface="Source Sans Pro"/>
                <a:ea typeface="Source Sans Pro"/>
                <a:cs typeface="Calibri"/>
              </a:rPr>
              <a:t>EPPs begin accepting incoming first-year students into a PK-8 program no later than Fall Semester 2028. </a:t>
            </a:r>
          </a:p>
          <a:p>
            <a:pPr marL="0" indent="0" eaLnBrk="1" hangingPunct="1">
              <a:lnSpc>
                <a:spcPct val="90000"/>
              </a:lnSpc>
              <a:spcBef>
                <a:spcPts val="1000"/>
              </a:spcBef>
              <a:defRPr/>
            </a:pPr>
            <a:endParaRPr lang="en-US" altLang="en-US" sz="2000" dirty="0">
              <a:solidFill>
                <a:schemeClr val="tx1"/>
              </a:solidFill>
              <a:latin typeface="Source Sans Pro"/>
              <a:ea typeface="Source Sans Pro"/>
              <a:cs typeface="Calibri"/>
            </a:endParaRPr>
          </a:p>
          <a:p>
            <a:pPr marL="0" indent="0" eaLnBrk="1" hangingPunct="1">
              <a:lnSpc>
                <a:spcPct val="90000"/>
              </a:lnSpc>
              <a:spcBef>
                <a:spcPts val="1000"/>
              </a:spcBef>
              <a:defRPr/>
            </a:pPr>
            <a:r>
              <a:rPr lang="en-US" altLang="en-US" sz="2000" dirty="0">
                <a:solidFill>
                  <a:schemeClr val="tx1"/>
                </a:solidFill>
                <a:latin typeface="Source Sans Pro"/>
                <a:ea typeface="Source Sans Pro"/>
                <a:cs typeface="Calibri"/>
              </a:rPr>
              <a:t>SBOE retires the PK-5 and 4-9 licenses December 31, 2032. This is 5 years after the last student entered a PK-5 or 4-9 program in Fall Semester 2027. </a:t>
            </a:r>
            <a:endParaRPr lang="en-US" altLang="en-US" sz="1800" dirty="0">
              <a:solidFill>
                <a:schemeClr val="tx1"/>
              </a:solidFill>
              <a:latin typeface="Source Sans Pro" panose="020F0502020204030204" pitchFamily="34" charset="0"/>
            </a:endParaRPr>
          </a:p>
        </p:txBody>
      </p:sp>
    </p:spTree>
    <p:extLst>
      <p:ext uri="{BB962C8B-B14F-4D97-AF65-F5344CB8AC3E}">
        <p14:creationId xmlns:p14="http://schemas.microsoft.com/office/powerpoint/2010/main" val="3797647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67E65-1FD2-835F-803E-966F108E6B06}"/>
            </a:ext>
          </a:extLst>
        </p:cNvPr>
        <p:cNvGrpSpPr/>
        <p:nvPr/>
      </p:nvGrpSpPr>
      <p:grpSpPr>
        <a:xfrm>
          <a:off x="0" y="0"/>
          <a:ext cx="0" cy="0"/>
          <a:chOff x="0" y="0"/>
          <a:chExt cx="0" cy="0"/>
        </a:xfrm>
      </p:grpSpPr>
      <p:sp>
        <p:nvSpPr>
          <p:cNvPr id="11266" name="Title 1">
            <a:extLst>
              <a:ext uri="{FF2B5EF4-FFF2-40B4-BE49-F238E27FC236}">
                <a16:creationId xmlns:a16="http://schemas.microsoft.com/office/drawing/2014/main" id="{BA1CFFFC-3F94-E18B-081A-66BF683C687F}"/>
              </a:ext>
            </a:extLst>
          </p:cNvPr>
          <p:cNvSpPr txBox="1">
            <a:spLocks noChangeArrowheads="1"/>
          </p:cNvSpPr>
          <p:nvPr/>
        </p:nvSpPr>
        <p:spPr bwMode="auto">
          <a:xfrm>
            <a:off x="304800" y="287032"/>
            <a:ext cx="11506200" cy="1115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altLang="en-US" sz="5000" b="1" i="0" u="none" strike="noStrike" kern="1200" cap="none" spc="0" normalizeH="0" baseline="0" noProof="0" dirty="0">
                <a:ln>
                  <a:noFill/>
                </a:ln>
                <a:solidFill>
                  <a:srgbClr val="0E3F75"/>
                </a:solidFill>
                <a:effectLst/>
                <a:uLnTx/>
                <a:uFillTx/>
                <a:latin typeface="Source Sans Pro"/>
                <a:ea typeface="ヒラギノ角ゴ ProN W3"/>
                <a:cs typeface="+mn-cs"/>
                <a:sym typeface="Gill Sans" charset="0"/>
              </a:rPr>
              <a:t>Updated Social Studies Standards</a:t>
            </a:r>
          </a:p>
        </p:txBody>
      </p:sp>
      <p:sp>
        <p:nvSpPr>
          <p:cNvPr id="11267" name="Subtitle 2">
            <a:extLst>
              <a:ext uri="{FF2B5EF4-FFF2-40B4-BE49-F238E27FC236}">
                <a16:creationId xmlns:a16="http://schemas.microsoft.com/office/drawing/2014/main" id="{B44A6047-B59F-8893-F0EB-63AA8AB46DED}"/>
              </a:ext>
            </a:extLst>
          </p:cNvPr>
          <p:cNvSpPr txBox="1">
            <a:spLocks noChangeArrowheads="1"/>
          </p:cNvSpPr>
          <p:nvPr/>
        </p:nvSpPr>
        <p:spPr bwMode="auto">
          <a:xfrm>
            <a:off x="838200" y="1664415"/>
            <a:ext cx="10515600" cy="4618233"/>
          </a:xfrm>
          <a:prstGeom prst="rect">
            <a:avLst/>
          </a:prstGeom>
          <a:noFill/>
          <a:ln>
            <a:noFill/>
          </a:ln>
        </p:spPr>
        <p:txBody>
          <a:bodyPr lIns="91440" tIns="45720" rIns="91440" bIns="45720" anchor="t"/>
          <a:lstStyle>
            <a:lvl1pPr marL="457200" indent="-457200">
              <a:defRPr sz="4200">
                <a:solidFill>
                  <a:srgbClr val="000000"/>
                </a:solidFill>
                <a:latin typeface="Gill Sans" charset="0"/>
                <a:ea typeface="ヒラギノ角ゴ ProN W3" charset="-128"/>
                <a:sym typeface="Gill Sans" charset="0"/>
              </a:defRPr>
            </a:lvl1pPr>
            <a:lvl2pPr marL="685800" indent="-22860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marL="0" marR="0" lvl="0" indent="0" algn="ctr" defTabSz="914400" rtl="0" eaLnBrk="1" fontAlgn="base" latinLnBrk="0" hangingPunct="1">
              <a:lnSpc>
                <a:spcPct val="90000"/>
              </a:lnSpc>
              <a:spcBef>
                <a:spcPts val="100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Source Sans Pro"/>
                <a:ea typeface="Source Sans Pro"/>
                <a:cs typeface="Calibri"/>
                <a:sym typeface="Gill Sans" charset="0"/>
              </a:rPr>
              <a:t>The Ohio Department of Education and Workforce has released updated</a:t>
            </a:r>
            <a:br>
              <a:rPr kumimoji="0" lang="en-US" altLang="en-US" sz="2400" b="0" i="0" u="none" strike="noStrike" kern="1200" cap="none" spc="0" normalizeH="0" baseline="0" noProof="0" dirty="0">
                <a:ln>
                  <a:noFill/>
                </a:ln>
                <a:solidFill>
                  <a:prstClr val="black"/>
                </a:solidFill>
                <a:effectLst/>
                <a:uLnTx/>
                <a:uFillTx/>
                <a:latin typeface="Source Sans Pro"/>
                <a:ea typeface="Source Sans Pro"/>
                <a:cs typeface="Calibri"/>
                <a:sym typeface="Gill Sans" charset="0"/>
              </a:rPr>
            </a:br>
            <a:r>
              <a:rPr kumimoji="0" lang="en-US" altLang="en-US" sz="2400" b="0" i="0" u="none" strike="noStrike" kern="1200" cap="none" spc="0" normalizeH="0" baseline="0" noProof="0" dirty="0">
                <a:ln>
                  <a:noFill/>
                </a:ln>
                <a:solidFill>
                  <a:prstClr val="black"/>
                </a:solidFill>
                <a:effectLst/>
                <a:uLnTx/>
                <a:uFillTx/>
                <a:latin typeface="Source Sans Pro"/>
                <a:ea typeface="Source Sans Pro"/>
                <a:cs typeface="Calibri"/>
                <a:sym typeface="Gill Sans" charset="0"/>
              </a:rPr>
              <a:t>K-8 Social Studies Standards. </a:t>
            </a:r>
            <a:br>
              <a:rPr kumimoji="0" lang="en-US" altLang="en-US" sz="2400" b="0" i="0" u="none" strike="noStrike" kern="1200" cap="none" spc="0" normalizeH="0" baseline="0" noProof="0" dirty="0">
                <a:ln>
                  <a:noFill/>
                </a:ln>
                <a:solidFill>
                  <a:prstClr val="black"/>
                </a:solidFill>
                <a:effectLst/>
                <a:uLnTx/>
                <a:uFillTx/>
                <a:latin typeface="Source Sans Pro"/>
                <a:ea typeface="Source Sans Pro"/>
                <a:cs typeface="Calibri"/>
                <a:sym typeface="Gill Sans" charset="0"/>
              </a:rPr>
            </a:br>
            <a:br>
              <a:rPr kumimoji="0" lang="en-US" altLang="en-US" sz="2400" b="0" i="0" u="none" strike="noStrike" kern="1200" cap="none" spc="0" normalizeH="0" baseline="0" noProof="0" dirty="0">
                <a:ln>
                  <a:noFill/>
                </a:ln>
                <a:solidFill>
                  <a:prstClr val="black"/>
                </a:solidFill>
                <a:effectLst/>
                <a:uLnTx/>
                <a:uFillTx/>
                <a:latin typeface="Source Sans Pro"/>
                <a:ea typeface="Source Sans Pro"/>
                <a:cs typeface="Calibri"/>
                <a:sym typeface="Gill Sans" charset="0"/>
              </a:rPr>
            </a:br>
            <a:r>
              <a:rPr kumimoji="0" lang="en-US" altLang="en-US" sz="2400" b="0" i="0" u="none" strike="noStrike" kern="1200" cap="none" spc="0" normalizeH="0" baseline="0" noProof="0" dirty="0">
                <a:ln>
                  <a:noFill/>
                </a:ln>
                <a:solidFill>
                  <a:prstClr val="black"/>
                </a:solidFill>
                <a:effectLst/>
                <a:uLnTx/>
                <a:uFillTx/>
                <a:latin typeface="Source Sans Pro"/>
                <a:ea typeface="Source Sans Pro"/>
                <a:cs typeface="Calibri"/>
                <a:sym typeface="Gill Sans" charset="0"/>
              </a:rPr>
              <a:t>Updated standards are available on the </a:t>
            </a:r>
            <a:r>
              <a:rPr kumimoji="0" lang="en-US" altLang="en-US" sz="2400" b="0" i="0" u="none" strike="noStrike" kern="1200" cap="none" spc="0" normalizeH="0" baseline="0" noProof="0" dirty="0">
                <a:ln>
                  <a:noFill/>
                </a:ln>
                <a:solidFill>
                  <a:prstClr val="black"/>
                </a:solidFill>
                <a:effectLst/>
                <a:uLnTx/>
                <a:uFillTx/>
                <a:latin typeface="Source Sans Pro"/>
                <a:ea typeface="Source Sans Pro"/>
                <a:cs typeface="Calibri"/>
                <a:sym typeface="Gill Sans" charset="0"/>
                <a:hlinkClick r:id="rId2"/>
              </a:rPr>
              <a:t>ODEW website</a:t>
            </a:r>
            <a:r>
              <a:rPr kumimoji="0" lang="en-US" altLang="en-US" sz="2400" b="0" i="0" u="none" strike="noStrike" kern="1200" cap="none" spc="0" normalizeH="0" baseline="0" noProof="0" dirty="0">
                <a:ln>
                  <a:noFill/>
                </a:ln>
                <a:solidFill>
                  <a:prstClr val="black"/>
                </a:solidFill>
                <a:effectLst/>
                <a:uLnTx/>
                <a:uFillTx/>
                <a:latin typeface="Source Sans Pro"/>
                <a:ea typeface="Source Sans Pro"/>
                <a:cs typeface="Calibri"/>
                <a:sym typeface="Gill Sans" charset="0"/>
              </a:rPr>
              <a:t>.  </a:t>
            </a:r>
          </a:p>
          <a:p>
            <a:pPr marL="0" marR="0" lvl="0" indent="0" algn="ctr" defTabSz="914400" rtl="0" eaLnBrk="1" fontAlgn="base" latinLnBrk="0" hangingPunct="1">
              <a:lnSpc>
                <a:spcPct val="90000"/>
              </a:lnSpc>
              <a:spcBef>
                <a:spcPts val="1000"/>
              </a:spcBef>
              <a:spcAft>
                <a:spcPct val="0"/>
              </a:spcAft>
              <a:buClrTx/>
              <a:buSzTx/>
              <a:buFontTx/>
              <a:buNone/>
              <a:tabLst/>
              <a:defRPr/>
            </a:pPr>
            <a:endParaRPr kumimoji="0" lang="en-US" altLang="en-US" sz="2400" b="0" i="0" u="none" strike="noStrike" kern="1200" cap="none" spc="0" normalizeH="0" baseline="0" noProof="0" dirty="0">
              <a:ln>
                <a:noFill/>
              </a:ln>
              <a:solidFill>
                <a:prstClr val="black"/>
              </a:solidFill>
              <a:effectLst/>
              <a:uLnTx/>
              <a:uFillTx/>
              <a:latin typeface="Source Sans Pro"/>
              <a:ea typeface="Source Sans Pro"/>
              <a:cs typeface="Calibri"/>
              <a:sym typeface="Gill Sans" charset="0"/>
            </a:endParaRPr>
          </a:p>
          <a:p>
            <a:pPr marL="0" marR="0" lvl="0" indent="0" algn="ctr" defTabSz="914400" rtl="0" eaLnBrk="1" fontAlgn="base" latinLnBrk="0" hangingPunct="1">
              <a:lnSpc>
                <a:spcPct val="90000"/>
              </a:lnSpc>
              <a:spcBef>
                <a:spcPts val="100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Source Sans Pro"/>
                <a:ea typeface="Source Sans Pro"/>
                <a:cs typeface="Calibri"/>
                <a:sym typeface="Gill Sans" charset="0"/>
              </a:rPr>
              <a:t>Educator Preparation Programs should begin aligning to these new standards for Elementary and Middle Education (PK-8) programs for review no later than January 2028. </a:t>
            </a:r>
          </a:p>
          <a:p>
            <a:pPr marL="0" marR="0" lvl="0" indent="0" algn="ctr" defTabSz="914400" rtl="0" eaLnBrk="1" fontAlgn="base" latinLnBrk="0" hangingPunct="1">
              <a:lnSpc>
                <a:spcPct val="90000"/>
              </a:lnSpc>
              <a:spcBef>
                <a:spcPts val="100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Source Sans Pro"/>
                <a:ea typeface="Source Sans Pro"/>
                <a:cs typeface="Calibri"/>
                <a:sym typeface="Gill Sans" charset="0"/>
              </a:rPr>
              <a:t>Institutions can choose to use the new standards prior to January 2028. The updated crosswalk is available on </a:t>
            </a:r>
            <a:r>
              <a:rPr kumimoji="0" lang="en-US" altLang="en-US" sz="2400" b="0" i="0" u="none" strike="noStrike" kern="1200" cap="none" spc="0" normalizeH="0" baseline="0" noProof="0" dirty="0">
                <a:ln>
                  <a:noFill/>
                </a:ln>
                <a:solidFill>
                  <a:prstClr val="black"/>
                </a:solidFill>
                <a:effectLst/>
                <a:uLnTx/>
                <a:uFillTx/>
                <a:latin typeface="Source Sans Pro"/>
                <a:ea typeface="Source Sans Pro"/>
                <a:cs typeface="Calibri"/>
                <a:sym typeface="Gill Sans" charset="0"/>
                <a:hlinkClick r:id="rId3"/>
              </a:rPr>
              <a:t>the ODHE website</a:t>
            </a:r>
            <a:r>
              <a:rPr kumimoji="0" lang="en-US" altLang="en-US" sz="2400" b="0" i="0" u="none" strike="noStrike" kern="1200" cap="none" spc="0" normalizeH="0" baseline="0" noProof="0" dirty="0">
                <a:ln>
                  <a:noFill/>
                </a:ln>
                <a:solidFill>
                  <a:prstClr val="black"/>
                </a:solidFill>
                <a:effectLst/>
                <a:uLnTx/>
                <a:uFillTx/>
                <a:latin typeface="Source Sans Pro"/>
                <a:ea typeface="Source Sans Pro"/>
                <a:cs typeface="Calibri"/>
                <a:sym typeface="Gill Sans" charset="0"/>
              </a:rPr>
              <a:t>. </a:t>
            </a:r>
            <a:endParaRPr kumimoji="0" lang="en-US" altLang="en-US" sz="2800" b="0" i="0" u="none" strike="noStrike" kern="1200" cap="none" spc="0" normalizeH="0" baseline="0" noProof="0" dirty="0">
              <a:ln>
                <a:noFill/>
              </a:ln>
              <a:solidFill>
                <a:prstClr val="black"/>
              </a:solidFill>
              <a:effectLst/>
              <a:uLnTx/>
              <a:uFillTx/>
              <a:latin typeface="Source Sans Pro" panose="020F0502020204030204" pitchFamily="34" charset="0"/>
              <a:ea typeface="Source Sans Pro"/>
              <a:cs typeface="Calibri"/>
              <a:sym typeface="Gill Sans" charset="0"/>
            </a:endParaRPr>
          </a:p>
          <a:p>
            <a:pPr marL="0" marR="0" lvl="0" indent="0" algn="ctr" defTabSz="914400" rtl="0" eaLnBrk="1" fontAlgn="base" latinLnBrk="0" hangingPunct="1">
              <a:lnSpc>
                <a:spcPct val="90000"/>
              </a:lnSpc>
              <a:spcBef>
                <a:spcPts val="1000"/>
              </a:spcBef>
              <a:spcAft>
                <a:spcPct val="0"/>
              </a:spcAft>
              <a:buClrTx/>
              <a:buSzTx/>
              <a:buFontTx/>
              <a:buNone/>
              <a:tabLst/>
              <a:defRPr/>
            </a:pPr>
            <a:endParaRPr kumimoji="0" lang="en-US" altLang="en-US" sz="3200" b="0" i="0" u="none" strike="noStrike" kern="1200" cap="none" spc="0" normalizeH="0" baseline="0" noProof="0" dirty="0">
              <a:ln>
                <a:noFill/>
              </a:ln>
              <a:solidFill>
                <a:prstClr val="black"/>
              </a:solidFill>
              <a:effectLst/>
              <a:uLnTx/>
              <a:uFillTx/>
              <a:latin typeface="Source Sans Pro"/>
              <a:ea typeface="Source Sans Pro"/>
              <a:cs typeface="Calibri"/>
              <a:sym typeface="Gill Sans" charset="0"/>
            </a:endParaRPr>
          </a:p>
        </p:txBody>
      </p:sp>
    </p:spTree>
    <p:extLst>
      <p:ext uri="{BB962C8B-B14F-4D97-AF65-F5344CB8AC3E}">
        <p14:creationId xmlns:p14="http://schemas.microsoft.com/office/powerpoint/2010/main" val="3494622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C5AC7-93B6-9DB8-AF2C-C0606E3B25B6}"/>
            </a:ext>
          </a:extLst>
        </p:cNvPr>
        <p:cNvGrpSpPr/>
        <p:nvPr/>
      </p:nvGrpSpPr>
      <p:grpSpPr>
        <a:xfrm>
          <a:off x="0" y="0"/>
          <a:ext cx="0" cy="0"/>
          <a:chOff x="0" y="0"/>
          <a:chExt cx="0" cy="0"/>
        </a:xfrm>
      </p:grpSpPr>
      <p:sp>
        <p:nvSpPr>
          <p:cNvPr id="11266" name="Title 1">
            <a:extLst>
              <a:ext uri="{FF2B5EF4-FFF2-40B4-BE49-F238E27FC236}">
                <a16:creationId xmlns:a16="http://schemas.microsoft.com/office/drawing/2014/main" id="{CE6937E3-B0EA-86BA-24BE-4D93C5837BB1}"/>
              </a:ext>
            </a:extLst>
          </p:cNvPr>
          <p:cNvSpPr txBox="1">
            <a:spLocks noChangeArrowheads="1"/>
          </p:cNvSpPr>
          <p:nvPr/>
        </p:nvSpPr>
        <p:spPr bwMode="auto">
          <a:xfrm>
            <a:off x="304800" y="319104"/>
            <a:ext cx="115062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ctr" eaLnBrk="1" hangingPunct="1">
              <a:lnSpc>
                <a:spcPct val="90000"/>
              </a:lnSpc>
              <a:defRPr/>
            </a:pPr>
            <a:r>
              <a:rPr kumimoji="0" lang="en-US" altLang="en-US" sz="4400" b="1" i="0" u="none" strike="noStrike" kern="1200" cap="none" spc="0" normalizeH="0" baseline="0" noProof="0" dirty="0">
                <a:ln>
                  <a:noFill/>
                </a:ln>
                <a:solidFill>
                  <a:srgbClr val="0E3F75"/>
                </a:solidFill>
                <a:effectLst/>
                <a:uLnTx/>
                <a:uFillTx/>
                <a:latin typeface="Source Sans Pro"/>
                <a:ea typeface="ヒラギノ角ゴ ProN W3"/>
                <a:cs typeface="+mn-cs"/>
                <a:sym typeface="Gill Sans" charset="0"/>
              </a:rPr>
              <a:t>K12 Mathematics Plan + OMI Alignment : Autumn 2026 Meeting</a:t>
            </a:r>
            <a:r>
              <a:rPr lang="en-US" altLang="en-US" sz="4400" b="1" dirty="0">
                <a:solidFill>
                  <a:srgbClr val="0E3F75"/>
                </a:solidFill>
                <a:latin typeface="Source Sans Pro"/>
                <a:ea typeface="ヒラギノ角ゴ ProN W3"/>
              </a:rPr>
              <a:t> Takeaways</a:t>
            </a:r>
            <a:endParaRPr kumimoji="0" lang="en-US" altLang="en-US" sz="3600" b="1" i="0" u="none" strike="noStrike" kern="1200" cap="none" spc="0" normalizeH="0" baseline="0" noProof="0" dirty="0">
              <a:ln>
                <a:noFill/>
              </a:ln>
              <a:solidFill>
                <a:srgbClr val="0E3F75"/>
              </a:solidFill>
              <a:effectLst/>
              <a:uLnTx/>
              <a:uFillTx/>
              <a:latin typeface="Source Sans Pro"/>
              <a:ea typeface="ヒラギノ角ゴ ProN W3"/>
              <a:cs typeface="+mn-cs"/>
              <a:sym typeface="Gill Sans" charset="0"/>
            </a:endParaRPr>
          </a:p>
        </p:txBody>
      </p:sp>
      <p:sp>
        <p:nvSpPr>
          <p:cNvPr id="11267" name="Subtitle 2">
            <a:extLst>
              <a:ext uri="{FF2B5EF4-FFF2-40B4-BE49-F238E27FC236}">
                <a16:creationId xmlns:a16="http://schemas.microsoft.com/office/drawing/2014/main" id="{CE1BBF30-A6D9-86F5-5445-8B255664D6EC}"/>
              </a:ext>
            </a:extLst>
          </p:cNvPr>
          <p:cNvSpPr txBox="1">
            <a:spLocks noChangeArrowheads="1"/>
          </p:cNvSpPr>
          <p:nvPr/>
        </p:nvSpPr>
        <p:spPr bwMode="auto">
          <a:xfrm>
            <a:off x="838200" y="2292926"/>
            <a:ext cx="10515600" cy="3616383"/>
          </a:xfrm>
          <a:prstGeom prst="rect">
            <a:avLst/>
          </a:prstGeom>
          <a:noFill/>
          <a:ln>
            <a:noFill/>
          </a:ln>
        </p:spPr>
        <p:txBody>
          <a:bodyPr lIns="91440" tIns="45720" rIns="91440" bIns="45720" anchor="t"/>
          <a:lstStyle>
            <a:lvl1pPr marL="457200" indent="-457200">
              <a:defRPr sz="4200">
                <a:solidFill>
                  <a:srgbClr val="000000"/>
                </a:solidFill>
                <a:latin typeface="Gill Sans" charset="0"/>
                <a:ea typeface="ヒラギノ角ゴ ProN W3" charset="-128"/>
                <a:sym typeface="Gill Sans" charset="0"/>
              </a:defRPr>
            </a:lvl1pPr>
            <a:lvl2pPr marL="685800" indent="-22860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buFont typeface="Arial"/>
              <a:buChar char="•"/>
              <a:defRPr/>
            </a:pPr>
            <a:r>
              <a:rPr lang="en-US" sz="2400" dirty="0">
                <a:solidFill>
                  <a:srgbClr val="32363A"/>
                </a:solidFill>
                <a:highlight>
                  <a:srgbClr val="FFFFFF"/>
                </a:highlight>
                <a:latin typeface="Gill Sans"/>
                <a:ea typeface="ヒラギノ角ゴ ProN W3"/>
              </a:rPr>
              <a:t>Create a more cohesive math "system"/infrastructure within Ohio.</a:t>
            </a:r>
            <a:endParaRPr lang="en-US" sz="2400">
              <a:latin typeface="Gill Sans"/>
              <a:ea typeface="ヒラギノ角ゴ ProN W3"/>
            </a:endParaRPr>
          </a:p>
          <a:p>
            <a:pPr>
              <a:buFont typeface="Arial"/>
              <a:buChar char="•"/>
              <a:defRPr/>
            </a:pPr>
            <a:r>
              <a:rPr lang="en-US" sz="2400" dirty="0">
                <a:solidFill>
                  <a:srgbClr val="32363A"/>
                </a:solidFill>
                <a:highlight>
                  <a:srgbClr val="FFFFFF"/>
                </a:highlight>
                <a:latin typeface="Gill Sans"/>
                <a:ea typeface="ヒラギノ角ゴ ProN W3"/>
              </a:rPr>
              <a:t>Increase access to high-quality instructional resources for math.</a:t>
            </a:r>
            <a:endParaRPr lang="en-US" sz="2400">
              <a:ea typeface="ヒラギノ角ゴ ProN W3"/>
            </a:endParaRPr>
          </a:p>
          <a:p>
            <a:pPr>
              <a:buFont typeface="Arial"/>
              <a:buChar char="•"/>
              <a:defRPr/>
            </a:pPr>
            <a:r>
              <a:rPr lang="en-US" sz="2400" dirty="0">
                <a:solidFill>
                  <a:srgbClr val="32363A"/>
                </a:solidFill>
                <a:highlight>
                  <a:srgbClr val="FFFFFF"/>
                </a:highlight>
                <a:latin typeface="Gill Sans"/>
                <a:ea typeface="ヒラギノ角ゴ ProN W3"/>
              </a:rPr>
              <a:t>Increase educator preparation and support for facilitating math instruction, balancing the needs to understand math content, math instructional practice, and math intervention/remediation.</a:t>
            </a:r>
            <a:endParaRPr lang="en-US" sz="2400">
              <a:ea typeface="ヒラギノ角ゴ ProN W3"/>
            </a:endParaRPr>
          </a:p>
          <a:p>
            <a:pPr>
              <a:buFont typeface="Arial"/>
              <a:buChar char="•"/>
              <a:defRPr/>
            </a:pPr>
            <a:r>
              <a:rPr lang="en-US" sz="2400" dirty="0">
                <a:solidFill>
                  <a:srgbClr val="32363A"/>
                </a:solidFill>
                <a:highlight>
                  <a:srgbClr val="FFFFFF"/>
                </a:highlight>
                <a:latin typeface="Gill Sans"/>
                <a:ea typeface="ヒラギノ角ゴ ProN W3"/>
              </a:rPr>
              <a:t>Strengthen math pathways through increased accessibility and advising. </a:t>
            </a:r>
            <a:endParaRPr lang="en-US" sz="2400">
              <a:ea typeface="ヒラギノ角ゴ ProN W3"/>
            </a:endParaRPr>
          </a:p>
          <a:p>
            <a:pPr>
              <a:buFont typeface="Arial"/>
              <a:buChar char="•"/>
              <a:defRPr/>
            </a:pPr>
            <a:r>
              <a:rPr lang="en-US" sz="2400" dirty="0">
                <a:solidFill>
                  <a:srgbClr val="32363A"/>
                </a:solidFill>
                <a:highlight>
                  <a:srgbClr val="FFFFFF"/>
                </a:highlight>
                <a:latin typeface="Gill Sans"/>
                <a:ea typeface="ヒラギノ角ゴ ProN W3"/>
              </a:rPr>
              <a:t>Familial and community engagement and support.</a:t>
            </a:r>
            <a:endParaRPr lang="en-US" sz="2400" dirty="0">
              <a:ea typeface="ヒラギノ角ゴ ProN W3"/>
            </a:endParaRPr>
          </a:p>
          <a:p>
            <a:pPr>
              <a:buFont typeface="Arial"/>
              <a:buChar char="•"/>
              <a:defRPr/>
            </a:pPr>
            <a:r>
              <a:rPr lang="en-US" sz="2400" dirty="0">
                <a:solidFill>
                  <a:srgbClr val="32363A"/>
                </a:solidFill>
                <a:highlight>
                  <a:srgbClr val="FFFFFF"/>
                </a:highlight>
                <a:latin typeface="Gill Sans"/>
                <a:ea typeface="ヒラギノ角ゴ ProN W3"/>
              </a:rPr>
              <a:t>Update or modernize math assessments.</a:t>
            </a:r>
            <a:endParaRPr lang="en-US" sz="2400" dirty="0">
              <a:ea typeface="ヒラギノ角ゴ ProN W3"/>
            </a:endParaRPr>
          </a:p>
        </p:txBody>
      </p:sp>
    </p:spTree>
    <p:extLst>
      <p:ext uri="{BB962C8B-B14F-4D97-AF65-F5344CB8AC3E}">
        <p14:creationId xmlns:p14="http://schemas.microsoft.com/office/powerpoint/2010/main" val="228975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1C374632-AE04-675F-1F2E-F6A267FA0A14}"/>
              </a:ext>
            </a:extLst>
          </p:cNvPr>
          <p:cNvSpPr>
            <a:spLocks noGrp="1" noChangeArrowheads="1"/>
          </p:cNvSpPr>
          <p:nvPr>
            <p:ph type="title"/>
          </p:nvPr>
        </p:nvSpPr>
        <p:spPr bwMode="auto">
          <a:xfrm>
            <a:off x="838200" y="609600"/>
            <a:ext cx="9705975" cy="10810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0E3F75"/>
                </a:solidFill>
                <a:latin typeface="Source Sans Pro"/>
                <a:ea typeface="Source Sans Pro"/>
                <a:cs typeface="Calibri Light"/>
              </a:rPr>
              <a:t>Grow Your Own  Teacher Scholarship Awards</a:t>
            </a:r>
          </a:p>
        </p:txBody>
      </p:sp>
      <p:pic>
        <p:nvPicPr>
          <p:cNvPr id="17412" name="Picture 6">
            <a:extLst>
              <a:ext uri="{FF2B5EF4-FFF2-40B4-BE49-F238E27FC236}">
                <a16:creationId xmlns:a16="http://schemas.microsoft.com/office/drawing/2014/main" id="{7C1FF3F3-951A-AB4E-44DC-C1964B0182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3332" y="2036232"/>
            <a:ext cx="3420005" cy="3420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Content Placeholder 5">
            <a:extLst>
              <a:ext uri="{FF2B5EF4-FFF2-40B4-BE49-F238E27FC236}">
                <a16:creationId xmlns:a16="http://schemas.microsoft.com/office/drawing/2014/main" id="{689EAE8C-6463-4B3F-68F8-42586774B640}"/>
              </a:ext>
            </a:extLst>
          </p:cNvPr>
          <p:cNvGraphicFramePr>
            <a:graphicFrameLocks noGrp="1"/>
          </p:cNvGraphicFramePr>
          <p:nvPr>
            <p:ph idx="1"/>
            <p:extLst>
              <p:ext uri="{D42A27DB-BD31-4B8C-83A1-F6EECF244321}">
                <p14:modId xmlns:p14="http://schemas.microsoft.com/office/powerpoint/2010/main" val="64615400"/>
              </p:ext>
            </p:extLst>
          </p:nvPr>
        </p:nvGraphicFramePr>
        <p:xfrm>
          <a:off x="1016843" y="2105025"/>
          <a:ext cx="6263652" cy="3278891"/>
        </p:xfrm>
        <a:graphic>
          <a:graphicData uri="http://schemas.openxmlformats.org/drawingml/2006/table">
            <a:tbl>
              <a:tblPr firstRow="1" firstCol="1" bandRow="1">
                <a:tableStyleId>{5C22544A-7EE6-4342-B048-85BDC9FD1C3A}</a:tableStyleId>
              </a:tblPr>
              <a:tblGrid>
                <a:gridCol w="1775928">
                  <a:extLst>
                    <a:ext uri="{9D8B030D-6E8A-4147-A177-3AD203B41FA5}">
                      <a16:colId xmlns:a16="http://schemas.microsoft.com/office/drawing/2014/main" val="770756220"/>
                    </a:ext>
                  </a:extLst>
                </a:gridCol>
                <a:gridCol w="1495908">
                  <a:extLst>
                    <a:ext uri="{9D8B030D-6E8A-4147-A177-3AD203B41FA5}">
                      <a16:colId xmlns:a16="http://schemas.microsoft.com/office/drawing/2014/main" val="2869493562"/>
                    </a:ext>
                  </a:extLst>
                </a:gridCol>
                <a:gridCol w="1578962">
                  <a:extLst>
                    <a:ext uri="{9D8B030D-6E8A-4147-A177-3AD203B41FA5}">
                      <a16:colId xmlns:a16="http://schemas.microsoft.com/office/drawing/2014/main" val="3944192017"/>
                    </a:ext>
                  </a:extLst>
                </a:gridCol>
                <a:gridCol w="1412854">
                  <a:extLst>
                    <a:ext uri="{9D8B030D-6E8A-4147-A177-3AD203B41FA5}">
                      <a16:colId xmlns:a16="http://schemas.microsoft.com/office/drawing/2014/main" val="2755920541"/>
                    </a:ext>
                  </a:extLst>
                </a:gridCol>
              </a:tblGrid>
              <a:tr h="793616">
                <a:tc>
                  <a:txBody>
                    <a:bodyPr/>
                    <a:lstStyle/>
                    <a:p>
                      <a:pPr>
                        <a:buNone/>
                      </a:pPr>
                      <a:endParaRPr lang="en-US" dirty="0">
                        <a:effectLst/>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tc>
                  <a:txBody>
                    <a:bodyPr/>
                    <a:lstStyle/>
                    <a:p>
                      <a:pPr>
                        <a:buNone/>
                      </a:pPr>
                      <a:r>
                        <a:rPr lang="en-US" dirty="0">
                          <a:solidFill>
                            <a:srgbClr val="000000"/>
                          </a:solidFill>
                          <a:effectLst/>
                        </a:rPr>
                        <a:t>2024–2025 Cycle</a:t>
                      </a:r>
                      <a:endParaRPr lang="en-US" dirty="0">
                        <a:effectLst/>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tc>
                  <a:txBody>
                    <a:bodyPr/>
                    <a:lstStyle/>
                    <a:p>
                      <a:pPr lvl="0">
                        <a:buNone/>
                      </a:pPr>
                      <a:r>
                        <a:rPr lang="en-US" dirty="0">
                          <a:solidFill>
                            <a:srgbClr val="000000"/>
                          </a:solidFill>
                          <a:effectLst/>
                        </a:rPr>
                        <a:t>2025–2026 Cycle</a:t>
                      </a:r>
                      <a:endParaRPr lang="en-US" dirty="0">
                        <a:effectLst/>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tc>
                  <a:txBody>
                    <a:bodyPr/>
                    <a:lstStyle/>
                    <a:p>
                      <a:pPr lvl="0">
                        <a:buNone/>
                      </a:pPr>
                      <a:r>
                        <a:rPr lang="en-US" dirty="0">
                          <a:solidFill>
                            <a:srgbClr val="000000"/>
                          </a:solidFill>
                          <a:effectLst/>
                        </a:rPr>
                        <a:t>2026–2027 Cycle</a:t>
                      </a:r>
                      <a:endParaRPr lang="en-US" dirty="0">
                        <a:effectLst/>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1066753216"/>
                  </a:ext>
                </a:extLst>
              </a:tr>
              <a:tr h="772733">
                <a:tc>
                  <a:txBody>
                    <a:bodyPr/>
                    <a:lstStyle/>
                    <a:p>
                      <a:pPr>
                        <a:buNone/>
                      </a:pPr>
                      <a:r>
                        <a:rPr lang="en-US" dirty="0">
                          <a:solidFill>
                            <a:srgbClr val="000000"/>
                          </a:solidFill>
                          <a:effectLst/>
                        </a:rPr>
                        <a:t>Nominated</a:t>
                      </a:r>
                      <a:endParaRPr lang="en-US" dirty="0">
                        <a:effectLst/>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a:buNone/>
                      </a:pPr>
                      <a:r>
                        <a:rPr lang="en-US" dirty="0">
                          <a:solidFill>
                            <a:srgbClr val="000000"/>
                          </a:solidFill>
                          <a:effectLst/>
                        </a:rPr>
                        <a:t>229</a:t>
                      </a:r>
                      <a:endParaRPr lang="en-US" dirty="0">
                        <a:effectLst/>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lvl="0">
                        <a:buNone/>
                      </a:pPr>
                      <a:r>
                        <a:rPr lang="en-US" dirty="0">
                          <a:solidFill>
                            <a:srgbClr val="000000"/>
                          </a:solidFill>
                          <a:effectLst/>
                        </a:rPr>
                        <a:t>856</a:t>
                      </a:r>
                      <a:endParaRPr lang="en-US" dirty="0">
                        <a:effectLst/>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lvl="0">
                        <a:buNone/>
                      </a:pPr>
                      <a:r>
                        <a:rPr lang="en-US" dirty="0">
                          <a:solidFill>
                            <a:srgbClr val="000000"/>
                          </a:solidFill>
                          <a:effectLst/>
                        </a:rPr>
                        <a:t>Waitlist Awardees</a:t>
                      </a: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490108109"/>
                  </a:ext>
                </a:extLst>
              </a:tr>
              <a:tr h="793616">
                <a:tc>
                  <a:txBody>
                    <a:bodyPr/>
                    <a:lstStyle/>
                    <a:p>
                      <a:pPr>
                        <a:buNone/>
                      </a:pPr>
                      <a:r>
                        <a:rPr lang="en-US" dirty="0">
                          <a:solidFill>
                            <a:srgbClr val="000000"/>
                          </a:solidFill>
                          <a:effectLst/>
                        </a:rPr>
                        <a:t>Completed Applications</a:t>
                      </a:r>
                      <a:endParaRPr lang="en-US" dirty="0">
                        <a:effectLst/>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tc>
                  <a:txBody>
                    <a:bodyPr/>
                    <a:lstStyle/>
                    <a:p>
                      <a:pPr>
                        <a:buNone/>
                      </a:pPr>
                      <a:r>
                        <a:rPr lang="en-US" dirty="0">
                          <a:solidFill>
                            <a:srgbClr val="000000"/>
                          </a:solidFill>
                          <a:effectLst/>
                        </a:rPr>
                        <a:t>200</a:t>
                      </a:r>
                      <a:endParaRPr lang="en-US" dirty="0">
                        <a:effectLst/>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tc>
                  <a:txBody>
                    <a:bodyPr/>
                    <a:lstStyle/>
                    <a:p>
                      <a:pPr lvl="0">
                        <a:buNone/>
                      </a:pPr>
                      <a:r>
                        <a:rPr lang="en-US" dirty="0">
                          <a:solidFill>
                            <a:srgbClr val="000000"/>
                          </a:solidFill>
                          <a:effectLst/>
                        </a:rPr>
                        <a:t>639</a:t>
                      </a:r>
                      <a:endParaRPr lang="en-US" dirty="0">
                        <a:effectLst/>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tc>
                  <a:txBody>
                    <a:bodyPr/>
                    <a:lstStyle/>
                    <a:p>
                      <a:pPr lvl="0">
                        <a:buNone/>
                      </a:pPr>
                      <a:r>
                        <a:rPr lang="en-US" dirty="0">
                          <a:solidFill>
                            <a:srgbClr val="000000"/>
                          </a:solidFill>
                          <a:effectLst/>
                        </a:rPr>
                        <a:t>N/A</a:t>
                      </a: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2177822374"/>
                  </a:ext>
                </a:extLst>
              </a:tr>
              <a:tr h="459463">
                <a:tc>
                  <a:txBody>
                    <a:bodyPr/>
                    <a:lstStyle/>
                    <a:p>
                      <a:pPr>
                        <a:buNone/>
                      </a:pPr>
                      <a:r>
                        <a:rPr lang="en-US" dirty="0">
                          <a:solidFill>
                            <a:srgbClr val="000000"/>
                          </a:solidFill>
                          <a:effectLst/>
                        </a:rPr>
                        <a:t>Awarded</a:t>
                      </a:r>
                      <a:endParaRPr lang="en-US" dirty="0">
                        <a:effectLst/>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a:buNone/>
                      </a:pPr>
                      <a:r>
                        <a:rPr lang="en-US" dirty="0">
                          <a:solidFill>
                            <a:srgbClr val="000000"/>
                          </a:solidFill>
                          <a:effectLst/>
                        </a:rPr>
                        <a:t>168</a:t>
                      </a:r>
                      <a:endParaRPr lang="en-US" dirty="0">
                        <a:effectLst/>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lvl="0">
                        <a:buNone/>
                      </a:pPr>
                      <a:r>
                        <a:rPr lang="en-US" dirty="0">
                          <a:solidFill>
                            <a:srgbClr val="000000"/>
                          </a:solidFill>
                          <a:effectLst/>
                        </a:rPr>
                        <a:t>206</a:t>
                      </a:r>
                      <a:endParaRPr lang="en-US" dirty="0">
                        <a:effectLst/>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tc>
                  <a:txBody>
                    <a:bodyPr/>
                    <a:lstStyle/>
                    <a:p>
                      <a:pPr lvl="0">
                        <a:buNone/>
                      </a:pPr>
                      <a:r>
                        <a:rPr lang="en-US" dirty="0">
                          <a:solidFill>
                            <a:srgbClr val="000000"/>
                          </a:solidFill>
                          <a:effectLst/>
                        </a:rPr>
                        <a:t>201</a:t>
                      </a: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BF5"/>
                    </a:solidFill>
                  </a:tcPr>
                </a:tc>
                <a:extLst>
                  <a:ext uri="{0D108BD9-81ED-4DB2-BD59-A6C34878D82A}">
                    <a16:rowId xmlns:a16="http://schemas.microsoft.com/office/drawing/2014/main" val="922549482"/>
                  </a:ext>
                </a:extLst>
              </a:tr>
              <a:tr h="459463">
                <a:tc>
                  <a:txBody>
                    <a:bodyPr/>
                    <a:lstStyle/>
                    <a:p>
                      <a:pPr>
                        <a:buNone/>
                      </a:pPr>
                      <a:r>
                        <a:rPr lang="en-US" dirty="0">
                          <a:solidFill>
                            <a:srgbClr val="000000"/>
                          </a:solidFill>
                          <a:effectLst/>
                        </a:rPr>
                        <a:t>Accepted</a:t>
                      </a:r>
                      <a:endParaRPr lang="en-US" dirty="0">
                        <a:effectLst/>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tc>
                  <a:txBody>
                    <a:bodyPr/>
                    <a:lstStyle/>
                    <a:p>
                      <a:pPr>
                        <a:buNone/>
                      </a:pPr>
                      <a:r>
                        <a:rPr lang="en-US" dirty="0">
                          <a:solidFill>
                            <a:srgbClr val="000000"/>
                          </a:solidFill>
                          <a:effectLst/>
                        </a:rPr>
                        <a:t>164</a:t>
                      </a:r>
                      <a:endParaRPr lang="en-US" dirty="0">
                        <a:effectLst/>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tc>
                  <a:txBody>
                    <a:bodyPr/>
                    <a:lstStyle/>
                    <a:p>
                      <a:pPr lvl="0">
                        <a:buNone/>
                      </a:pPr>
                      <a:r>
                        <a:rPr lang="en-US" dirty="0">
                          <a:solidFill>
                            <a:srgbClr val="000000"/>
                          </a:solidFill>
                          <a:effectLst/>
                        </a:rPr>
                        <a:t>168</a:t>
                      </a:r>
                      <a:endParaRPr lang="en-US" dirty="0">
                        <a:effectLst/>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tc>
                  <a:txBody>
                    <a:bodyPr/>
                    <a:lstStyle/>
                    <a:p>
                      <a:pPr lvl="0">
                        <a:buNone/>
                      </a:pPr>
                      <a:r>
                        <a:rPr lang="en-US" dirty="0">
                          <a:solidFill>
                            <a:srgbClr val="000000"/>
                          </a:solidFill>
                          <a:effectLst/>
                        </a:rPr>
                        <a:t>134</a:t>
                      </a: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807841775"/>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A2C15-170C-4DFB-9DD0-68A2CB55768B}"/>
            </a:ext>
          </a:extLst>
        </p:cNvPr>
        <p:cNvGrpSpPr/>
        <p:nvPr/>
      </p:nvGrpSpPr>
      <p:grpSpPr>
        <a:xfrm>
          <a:off x="0" y="0"/>
          <a:ext cx="0" cy="0"/>
          <a:chOff x="0" y="0"/>
          <a:chExt cx="0" cy="0"/>
        </a:xfrm>
      </p:grpSpPr>
      <p:sp>
        <p:nvSpPr>
          <p:cNvPr id="17410" name="Title 1">
            <a:extLst>
              <a:ext uri="{FF2B5EF4-FFF2-40B4-BE49-F238E27FC236}">
                <a16:creationId xmlns:a16="http://schemas.microsoft.com/office/drawing/2014/main" id="{4DE48428-EB8E-656A-665B-27EB56AC27B5}"/>
              </a:ext>
            </a:extLst>
          </p:cNvPr>
          <p:cNvSpPr>
            <a:spLocks noGrp="1" noChangeArrowheads="1"/>
          </p:cNvSpPr>
          <p:nvPr>
            <p:ph type="title"/>
          </p:nvPr>
        </p:nvSpPr>
        <p:spPr bwMode="auto">
          <a:xfrm>
            <a:off x="838200" y="336430"/>
            <a:ext cx="10525484" cy="10954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solidFill>
                  <a:srgbClr val="0E3F75"/>
                </a:solidFill>
                <a:latin typeface="Source Sans Pro"/>
                <a:ea typeface="Source Sans Pro"/>
                <a:cs typeface="Calibri Light"/>
              </a:rPr>
              <a:t>Teach Computer Science 2.0 Grant</a:t>
            </a:r>
            <a:endParaRPr lang="en-US"/>
          </a:p>
        </p:txBody>
      </p:sp>
      <p:sp>
        <p:nvSpPr>
          <p:cNvPr id="3" name="Content Placeholder 2">
            <a:extLst>
              <a:ext uri="{FF2B5EF4-FFF2-40B4-BE49-F238E27FC236}">
                <a16:creationId xmlns:a16="http://schemas.microsoft.com/office/drawing/2014/main" id="{5A8DAA38-2AD3-11FE-5761-84830974EEE2}"/>
              </a:ext>
            </a:extLst>
          </p:cNvPr>
          <p:cNvSpPr>
            <a:spLocks noGrp="1"/>
          </p:cNvSpPr>
          <p:nvPr>
            <p:ph idx="1"/>
          </p:nvPr>
        </p:nvSpPr>
        <p:spPr>
          <a:xfrm>
            <a:off x="2333445" y="2803285"/>
            <a:ext cx="3758242" cy="2926093"/>
          </a:xfrm>
        </p:spPr>
        <p:txBody>
          <a:bodyPr lIns="91440" tIns="45720" rIns="91440" bIns="45720" anchor="t"/>
          <a:lstStyle/>
          <a:p>
            <a:r>
              <a:rPr lang="en-US" sz="2000">
                <a:ea typeface="+mn-lt"/>
                <a:cs typeface="+mn-lt"/>
              </a:rPr>
              <a:t>Bowling Green State University</a:t>
            </a:r>
            <a:endParaRPr lang="en-US" sz="2000">
              <a:ea typeface="Calibri" panose="020F0502020204030204"/>
              <a:cs typeface="Calibri" panose="020F0502020204030204"/>
            </a:endParaRPr>
          </a:p>
          <a:p>
            <a:r>
              <a:rPr lang="en-US" sz="2000">
                <a:ea typeface="+mn-lt"/>
                <a:cs typeface="+mn-lt"/>
              </a:rPr>
              <a:t>Cleveland State University</a:t>
            </a:r>
            <a:endParaRPr lang="en-US" sz="2000">
              <a:ea typeface="Calibri"/>
              <a:cs typeface="Calibri"/>
            </a:endParaRPr>
          </a:p>
          <a:p>
            <a:r>
              <a:rPr lang="en-US" sz="2000">
                <a:ea typeface="+mn-lt"/>
                <a:cs typeface="+mn-lt"/>
              </a:rPr>
              <a:t>East Central Ohio ESC</a:t>
            </a:r>
            <a:endParaRPr lang="en-US" sz="2000">
              <a:ea typeface="Calibri"/>
              <a:cs typeface="Calibri"/>
            </a:endParaRPr>
          </a:p>
          <a:p>
            <a:r>
              <a:rPr lang="en-US" sz="2000">
                <a:ea typeface="+mn-lt"/>
                <a:cs typeface="+mn-lt"/>
              </a:rPr>
              <a:t>ESC of Central Ohio</a:t>
            </a:r>
            <a:endParaRPr lang="en-US" sz="2000">
              <a:ea typeface="Calibri"/>
              <a:cs typeface="Calibri"/>
            </a:endParaRPr>
          </a:p>
          <a:p>
            <a:r>
              <a:rPr lang="en-US" sz="2000">
                <a:ea typeface="+mn-lt"/>
                <a:cs typeface="+mn-lt"/>
              </a:rPr>
              <a:t>ESC of Western Reserve</a:t>
            </a:r>
            <a:endParaRPr lang="en-US" sz="2000">
              <a:ea typeface="Calibri"/>
              <a:cs typeface="Calibri"/>
            </a:endParaRPr>
          </a:p>
          <a:p>
            <a:r>
              <a:rPr lang="en-US" sz="2000">
                <a:ea typeface="+mn-lt"/>
                <a:cs typeface="+mn-lt"/>
              </a:rPr>
              <a:t>Kent State University</a:t>
            </a:r>
            <a:endParaRPr lang="en-US" sz="2000">
              <a:ea typeface="Calibri"/>
              <a:cs typeface="Calibri"/>
            </a:endParaRPr>
          </a:p>
          <a:p>
            <a:r>
              <a:rPr lang="en-US" sz="2000">
                <a:ea typeface="+mn-lt"/>
                <a:cs typeface="+mn-lt"/>
              </a:rPr>
              <a:t>Malone University</a:t>
            </a:r>
            <a:endParaRPr lang="en-US" sz="2000">
              <a:ea typeface="Calibri"/>
              <a:cs typeface="Calibri"/>
            </a:endParaRPr>
          </a:p>
        </p:txBody>
      </p:sp>
      <p:sp>
        <p:nvSpPr>
          <p:cNvPr id="5" name="Content Placeholder 2">
            <a:extLst>
              <a:ext uri="{FF2B5EF4-FFF2-40B4-BE49-F238E27FC236}">
                <a16:creationId xmlns:a16="http://schemas.microsoft.com/office/drawing/2014/main" id="{57983713-E348-2C89-8672-7B7D6AE059CB}"/>
              </a:ext>
            </a:extLst>
          </p:cNvPr>
          <p:cNvSpPr txBox="1">
            <a:spLocks/>
          </p:cNvSpPr>
          <p:nvPr/>
        </p:nvSpPr>
        <p:spPr>
          <a:xfrm>
            <a:off x="6094562" y="2797534"/>
            <a:ext cx="3413186" cy="2940470"/>
          </a:xfrm>
          <a:prstGeom prst="rect">
            <a:avLst/>
          </a:prstGeom>
        </p:spPr>
        <p:txBody>
          <a:bodyPr lIns="91440" tIns="45720" rIns="91440" bIns="45720" anchor="t"/>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ea typeface="+mn-lt"/>
                <a:cs typeface="+mn-lt"/>
              </a:rPr>
              <a:t>Miami University</a:t>
            </a:r>
            <a:endParaRPr lang="en-US" sz="2000">
              <a:ea typeface="Calibri"/>
              <a:cs typeface="Calibri"/>
            </a:endParaRPr>
          </a:p>
          <a:p>
            <a:r>
              <a:rPr lang="en-US" sz="2000">
                <a:ea typeface="+mn-lt"/>
                <a:cs typeface="+mn-lt"/>
              </a:rPr>
              <a:t>Montgomery County ESC</a:t>
            </a:r>
            <a:endParaRPr lang="en-US" sz="2000">
              <a:ea typeface="Calibri"/>
              <a:cs typeface="Calibri"/>
            </a:endParaRPr>
          </a:p>
          <a:p>
            <a:r>
              <a:rPr lang="en-US" sz="2000">
                <a:ea typeface="+mn-lt"/>
                <a:cs typeface="+mn-lt"/>
              </a:rPr>
              <a:t>North Point ESC</a:t>
            </a:r>
            <a:endParaRPr lang="en-US" sz="2000">
              <a:ea typeface="Calibri"/>
              <a:cs typeface="Calibri"/>
            </a:endParaRPr>
          </a:p>
          <a:p>
            <a:r>
              <a:rPr lang="en-US" sz="2000">
                <a:ea typeface="+mn-lt"/>
                <a:cs typeface="+mn-lt"/>
              </a:rPr>
              <a:t>Shawnee State University</a:t>
            </a:r>
            <a:endParaRPr lang="en-US" sz="2000">
              <a:ea typeface="Calibri"/>
              <a:cs typeface="Calibri"/>
            </a:endParaRPr>
          </a:p>
          <a:p>
            <a:r>
              <a:rPr lang="en-US" sz="2000">
                <a:ea typeface="+mn-lt"/>
                <a:cs typeface="+mn-lt"/>
              </a:rPr>
              <a:t>University of Akron</a:t>
            </a:r>
            <a:endParaRPr lang="en-US" sz="2000">
              <a:ea typeface="Calibri"/>
              <a:cs typeface="Calibri"/>
            </a:endParaRPr>
          </a:p>
          <a:p>
            <a:r>
              <a:rPr lang="en-US" sz="2000">
                <a:ea typeface="+mn-lt"/>
                <a:cs typeface="+mn-lt"/>
              </a:rPr>
              <a:t>University of Toledo</a:t>
            </a:r>
            <a:endParaRPr lang="en-US" sz="2000">
              <a:ea typeface="Calibri"/>
              <a:cs typeface="Calibri"/>
            </a:endParaRPr>
          </a:p>
          <a:p>
            <a:r>
              <a:rPr lang="en-US" sz="2000">
                <a:ea typeface="+mn-lt"/>
                <a:cs typeface="+mn-lt"/>
              </a:rPr>
              <a:t>University of Cincinnati </a:t>
            </a:r>
            <a:endParaRPr lang="en-US" sz="2000">
              <a:ea typeface="Calibri"/>
              <a:cs typeface="Calibri"/>
            </a:endParaRPr>
          </a:p>
        </p:txBody>
      </p:sp>
      <p:sp>
        <p:nvSpPr>
          <p:cNvPr id="8" name="Content Placeholder 2">
            <a:extLst>
              <a:ext uri="{FF2B5EF4-FFF2-40B4-BE49-F238E27FC236}">
                <a16:creationId xmlns:a16="http://schemas.microsoft.com/office/drawing/2014/main" id="{05E28F2A-669F-19D7-601B-4A6026577E29}"/>
              </a:ext>
            </a:extLst>
          </p:cNvPr>
          <p:cNvSpPr txBox="1">
            <a:spLocks/>
          </p:cNvSpPr>
          <p:nvPr/>
        </p:nvSpPr>
        <p:spPr>
          <a:xfrm>
            <a:off x="832449" y="1129760"/>
            <a:ext cx="10529977" cy="1402092"/>
          </a:xfrm>
          <a:prstGeom prst="rect">
            <a:avLst/>
          </a:prstGeom>
        </p:spPr>
        <p:txBody>
          <a:bodyPr lIns="91440" tIns="45720" rIns="91440" bIns="45720" anchor="t"/>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ea typeface="+mn-lt"/>
                <a:cs typeface="+mn-lt"/>
              </a:rPr>
              <a:t>14 sites are offering programs through the grant program. These programs include professional development sessions, graduate credit, and endorsement programs.</a:t>
            </a:r>
          </a:p>
          <a:p>
            <a:pPr marL="0" indent="0" algn="ctr">
              <a:buNone/>
            </a:pPr>
            <a:r>
              <a:rPr lang="en-US" sz="2400" dirty="0">
                <a:ea typeface="Calibri"/>
                <a:cs typeface="Calibri"/>
              </a:rPr>
              <a:t>Data collection for 2024 through June 2026 is currently underway.</a:t>
            </a:r>
          </a:p>
        </p:txBody>
      </p:sp>
    </p:spTree>
    <p:extLst>
      <p:ext uri="{BB962C8B-B14F-4D97-AF65-F5344CB8AC3E}">
        <p14:creationId xmlns:p14="http://schemas.microsoft.com/office/powerpoint/2010/main" val="1957394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8F36FF21-B7D8-A916-2985-9FFB39D8BB6A}"/>
              </a:ext>
            </a:extLst>
          </p:cNvPr>
          <p:cNvSpPr>
            <a:spLocks noGrp="1" noChangeArrowheads="1"/>
          </p:cNvSpPr>
          <p:nvPr>
            <p:ph type="title"/>
          </p:nvPr>
        </p:nvSpPr>
        <p:spPr bwMode="auto">
          <a:xfrm>
            <a:off x="0" y="365125"/>
            <a:ext cx="12192000" cy="776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a:solidFill>
                  <a:srgbClr val="0E3F75"/>
                </a:solidFill>
                <a:latin typeface="Source Sans Pro"/>
                <a:ea typeface="Source Sans Pro"/>
                <a:cs typeface="Calibri Light"/>
              </a:rPr>
              <a:t>Educator Preparation Programs State Data</a:t>
            </a:r>
          </a:p>
        </p:txBody>
      </p:sp>
      <p:sp>
        <p:nvSpPr>
          <p:cNvPr id="11" name="Content Placeholder 2">
            <a:extLst>
              <a:ext uri="{FF2B5EF4-FFF2-40B4-BE49-F238E27FC236}">
                <a16:creationId xmlns:a16="http://schemas.microsoft.com/office/drawing/2014/main" id="{08EE91BC-2E58-0F82-912B-2D62A23B2463}"/>
              </a:ext>
            </a:extLst>
          </p:cNvPr>
          <p:cNvSpPr txBox="1">
            <a:spLocks/>
          </p:cNvSpPr>
          <p:nvPr/>
        </p:nvSpPr>
        <p:spPr>
          <a:xfrm>
            <a:off x="7081975" y="2084327"/>
            <a:ext cx="4486016" cy="2688456"/>
          </a:xfrm>
          <a:prstGeom prst="rect">
            <a:avLst/>
          </a:prstGeom>
        </p:spPr>
        <p:txBody>
          <a:bodyPr lIns="91440" tIns="45720" rIns="91440" bIns="45720" anchor="t"/>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kumimoji="0" lang="en-US" sz="2800" b="0" i="0" u="none" strike="noStrike" kern="1200" cap="none" spc="0" normalizeH="0" baseline="0" noProof="0">
                <a:ln>
                  <a:noFill/>
                </a:ln>
                <a:solidFill>
                  <a:prstClr val="black"/>
                </a:solidFill>
                <a:effectLst/>
                <a:uLnTx/>
                <a:uFillTx/>
                <a:latin typeface="Calibri" panose="020F0502020204030204"/>
                <a:ea typeface="Calibri"/>
                <a:cs typeface="Calibri"/>
                <a:sym typeface="Gill Sans" charset="0"/>
              </a:rPr>
              <a:t>During the </a:t>
            </a:r>
            <a:r>
              <a:rPr lang="en-US">
                <a:solidFill>
                  <a:prstClr val="black"/>
                </a:solidFill>
                <a:latin typeface="Calibri" panose="020F0502020204030204"/>
                <a:ea typeface="Calibri"/>
                <a:cs typeface="Calibri"/>
              </a:rPr>
              <a:t>2024</a:t>
            </a:r>
            <a:r>
              <a:rPr kumimoji="0" lang="en-US" sz="2800" b="0" i="0" u="none" strike="noStrike" kern="1200" cap="none" spc="0" normalizeH="0" baseline="0" noProof="0">
                <a:ln>
                  <a:noFill/>
                </a:ln>
                <a:solidFill>
                  <a:prstClr val="black"/>
                </a:solidFill>
                <a:effectLst/>
                <a:uLnTx/>
                <a:uFillTx/>
                <a:latin typeface="Calibri" panose="020F0502020204030204"/>
                <a:ea typeface="Calibri"/>
                <a:cs typeface="Calibri"/>
                <a:sym typeface="Gill Sans" charset="0"/>
              </a:rPr>
              <a:t> – </a:t>
            </a:r>
            <a:r>
              <a:rPr lang="en-US">
                <a:solidFill>
                  <a:prstClr val="black"/>
                </a:solidFill>
                <a:latin typeface="Calibri" panose="020F0502020204030204"/>
                <a:ea typeface="Calibri"/>
                <a:cs typeface="Calibri"/>
              </a:rPr>
              <a:t>2025</a:t>
            </a:r>
            <a:r>
              <a:rPr kumimoji="0" lang="en-US" sz="2800" b="0" i="0" u="none" strike="noStrike" kern="1200" cap="none" spc="0" normalizeH="0" baseline="0" noProof="0">
                <a:ln>
                  <a:noFill/>
                </a:ln>
                <a:solidFill>
                  <a:prstClr val="black"/>
                </a:solidFill>
                <a:effectLst/>
                <a:uLnTx/>
                <a:uFillTx/>
                <a:latin typeface="Calibri" panose="020F0502020204030204"/>
                <a:ea typeface="Calibri"/>
                <a:cs typeface="Calibri"/>
                <a:sym typeface="Gill Sans" charset="0"/>
              </a:rPr>
              <a:t> academic year</a:t>
            </a:r>
            <a:r>
              <a:rPr lang="en-US">
                <a:solidFill>
                  <a:prstClr val="black"/>
                </a:solidFill>
                <a:latin typeface="Calibri" panose="020F0502020204030204"/>
                <a:ea typeface="Calibri"/>
                <a:cs typeface="Calibri"/>
              </a:rPr>
              <a:t> a total of  </a:t>
            </a:r>
            <a:r>
              <a:rPr lang="en-US" b="1">
                <a:solidFill>
                  <a:prstClr val="black"/>
                </a:solidFill>
                <a:latin typeface="Calibri" panose="020F0502020204030204"/>
                <a:ea typeface="Calibri"/>
                <a:cs typeface="Calibri"/>
              </a:rPr>
              <a:t>4592 </a:t>
            </a:r>
            <a:r>
              <a:rPr lang="en-US">
                <a:solidFill>
                  <a:prstClr val="black"/>
                </a:solidFill>
                <a:latin typeface="Calibri" panose="020F0502020204030204"/>
                <a:ea typeface="Calibri"/>
                <a:cs typeface="Calibri"/>
              </a:rPr>
              <a:t>candidates completed</a:t>
            </a:r>
            <a:r>
              <a:rPr kumimoji="0" lang="en-US" sz="2800" b="0" i="0" u="none" strike="noStrike" kern="1200" cap="none" spc="0" normalizeH="0" baseline="0" noProof="0">
                <a:ln>
                  <a:noFill/>
                </a:ln>
                <a:solidFill>
                  <a:prstClr val="black"/>
                </a:solidFill>
                <a:effectLst/>
                <a:uLnTx/>
                <a:uFillTx/>
                <a:latin typeface="Calibri" panose="020F0502020204030204"/>
                <a:ea typeface="Calibri"/>
                <a:cs typeface="Calibri"/>
                <a:sym typeface="Gill Sans" charset="0"/>
              </a:rPr>
              <a:t> teacher </a:t>
            </a:r>
            <a:r>
              <a:rPr lang="en-US">
                <a:solidFill>
                  <a:prstClr val="black"/>
                </a:solidFill>
                <a:latin typeface="Calibri" panose="020F0502020204030204"/>
                <a:ea typeface="Calibri"/>
                <a:cs typeface="Calibri"/>
              </a:rPr>
              <a:t>preparation programs across Ohio.</a:t>
            </a:r>
            <a:endParaRPr lang="en-US" sz="28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228600" marR="0" lvl="0" indent="-228600" algn="l" defTabSz="914400" rtl="0" eaLnBrk="1" fontAlgn="base" latinLnBrk="0" hangingPunct="1">
              <a:lnSpc>
                <a:spcPct val="90000"/>
              </a:lnSpc>
              <a:spcBef>
                <a:spcPts val="1000"/>
              </a:spcBef>
              <a:spcAft>
                <a:spcPct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Calibri"/>
              <a:cs typeface="Calibri"/>
              <a:sym typeface="Gill Sans" charset="0"/>
            </a:endParaRPr>
          </a:p>
        </p:txBody>
      </p:sp>
      <p:pic>
        <p:nvPicPr>
          <p:cNvPr id="5" name="Picture 4" descr="Chart, bar chart&#10;&#10;AI-generated content may be incorrect.">
            <a:extLst>
              <a:ext uri="{FF2B5EF4-FFF2-40B4-BE49-F238E27FC236}">
                <a16:creationId xmlns:a16="http://schemas.microsoft.com/office/drawing/2014/main" id="{3138CF9A-48E5-78E9-EE19-BA34872F77A8}"/>
              </a:ext>
            </a:extLst>
          </p:cNvPr>
          <p:cNvPicPr>
            <a:picLocks noChangeAspect="1"/>
          </p:cNvPicPr>
          <p:nvPr/>
        </p:nvPicPr>
        <p:blipFill>
          <a:blip r:embed="rId3"/>
          <a:stretch>
            <a:fillRect/>
          </a:stretch>
        </p:blipFill>
        <p:spPr>
          <a:xfrm>
            <a:off x="635244" y="1769086"/>
            <a:ext cx="5657850" cy="331982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75996-CD1B-C5D9-9400-3AB1CA52488A}"/>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2A181B76-0FFE-91AC-B4CC-9B6821A4ACBE}"/>
              </a:ext>
            </a:extLst>
          </p:cNvPr>
          <p:cNvSpPr>
            <a:spLocks noGrp="1" noChangeArrowheads="1"/>
          </p:cNvSpPr>
          <p:nvPr>
            <p:ph type="title"/>
          </p:nvPr>
        </p:nvSpPr>
        <p:spPr bwMode="auto">
          <a:xfrm>
            <a:off x="0" y="365125"/>
            <a:ext cx="12192000" cy="776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a:solidFill>
                  <a:srgbClr val="0E3F75"/>
                </a:solidFill>
                <a:latin typeface="Source Sans Pro"/>
                <a:ea typeface="Source Sans Pro"/>
                <a:cs typeface="Calibri Light"/>
              </a:rPr>
              <a:t>Educator Preparation Programs State Data</a:t>
            </a:r>
          </a:p>
        </p:txBody>
      </p:sp>
      <p:sp>
        <p:nvSpPr>
          <p:cNvPr id="11" name="Content Placeholder 2">
            <a:extLst>
              <a:ext uri="{FF2B5EF4-FFF2-40B4-BE49-F238E27FC236}">
                <a16:creationId xmlns:a16="http://schemas.microsoft.com/office/drawing/2014/main" id="{F4D99CD5-2849-15B2-6D01-A75D3DEB0F6C}"/>
              </a:ext>
            </a:extLst>
          </p:cNvPr>
          <p:cNvSpPr txBox="1">
            <a:spLocks/>
          </p:cNvSpPr>
          <p:nvPr/>
        </p:nvSpPr>
        <p:spPr>
          <a:xfrm>
            <a:off x="7934631" y="2084327"/>
            <a:ext cx="3633359" cy="2688456"/>
          </a:xfrm>
          <a:prstGeom prst="rect">
            <a:avLst/>
          </a:prstGeom>
        </p:spPr>
        <p:txBody>
          <a:bodyPr lIns="91440" tIns="45720" rIns="91440" bIns="45720" anchor="t"/>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Calibri"/>
                <a:cs typeface="Calibri"/>
                <a:sym typeface="Gill Sans" charset="0"/>
              </a:rPr>
              <a:t>During the </a:t>
            </a:r>
            <a:r>
              <a:rPr lang="en-US" dirty="0">
                <a:solidFill>
                  <a:prstClr val="black"/>
                </a:solidFill>
                <a:latin typeface="Calibri" panose="020F0502020204030204"/>
                <a:ea typeface="Calibri"/>
                <a:cs typeface="Calibri"/>
              </a:rPr>
              <a:t>2024</a:t>
            </a:r>
            <a:r>
              <a:rPr kumimoji="0" lang="en-US" sz="2800" b="0" i="0" u="none" strike="noStrike" kern="1200" cap="none" spc="0" normalizeH="0" baseline="0" noProof="0" dirty="0">
                <a:ln>
                  <a:noFill/>
                </a:ln>
                <a:solidFill>
                  <a:prstClr val="black"/>
                </a:solidFill>
                <a:effectLst/>
                <a:uLnTx/>
                <a:uFillTx/>
                <a:latin typeface="Calibri" panose="020F0502020204030204"/>
                <a:ea typeface="Calibri"/>
                <a:cs typeface="Calibri"/>
                <a:sym typeface="Gill Sans" charset="0"/>
              </a:rPr>
              <a:t> – </a:t>
            </a:r>
            <a:r>
              <a:rPr lang="en-US" dirty="0">
                <a:solidFill>
                  <a:prstClr val="black"/>
                </a:solidFill>
                <a:latin typeface="Calibri" panose="020F0502020204030204"/>
                <a:ea typeface="Calibri"/>
                <a:cs typeface="Calibri"/>
              </a:rPr>
              <a:t>2025</a:t>
            </a:r>
            <a:r>
              <a:rPr kumimoji="0" lang="en-US" sz="2800" b="0" i="0" u="none" strike="noStrike" kern="1200" cap="none" spc="0" normalizeH="0" baseline="0" noProof="0" dirty="0">
                <a:ln>
                  <a:noFill/>
                </a:ln>
                <a:solidFill>
                  <a:prstClr val="black"/>
                </a:solidFill>
                <a:effectLst/>
                <a:uLnTx/>
                <a:uFillTx/>
                <a:latin typeface="Calibri" panose="020F0502020204030204"/>
                <a:ea typeface="Calibri"/>
                <a:cs typeface="Calibri"/>
                <a:sym typeface="Gill Sans" charset="0"/>
              </a:rPr>
              <a:t> academic year</a:t>
            </a:r>
            <a:r>
              <a:rPr lang="en-US" dirty="0">
                <a:solidFill>
                  <a:prstClr val="black"/>
                </a:solidFill>
                <a:latin typeface="Calibri" panose="020F0502020204030204"/>
                <a:ea typeface="Calibri"/>
                <a:cs typeface="Calibri"/>
              </a:rPr>
              <a:t> a total of  </a:t>
            </a:r>
            <a:r>
              <a:rPr lang="en-US" b="1" dirty="0">
                <a:solidFill>
                  <a:prstClr val="black"/>
                </a:solidFill>
                <a:latin typeface="Calibri" panose="020F0502020204030204"/>
                <a:ea typeface="Calibri"/>
                <a:cs typeface="Calibri"/>
              </a:rPr>
              <a:t>4592 </a:t>
            </a:r>
            <a:r>
              <a:rPr lang="en-US" dirty="0">
                <a:solidFill>
                  <a:prstClr val="black"/>
                </a:solidFill>
                <a:latin typeface="Calibri" panose="020F0502020204030204"/>
                <a:ea typeface="Calibri"/>
                <a:cs typeface="Calibri"/>
              </a:rPr>
              <a:t>candidates completed</a:t>
            </a:r>
            <a:r>
              <a:rPr kumimoji="0" lang="en-US" sz="2800" b="0" i="0" u="none" strike="noStrike" kern="1200" cap="none" spc="0" normalizeH="0" baseline="0" noProof="0" dirty="0">
                <a:ln>
                  <a:noFill/>
                </a:ln>
                <a:solidFill>
                  <a:prstClr val="black"/>
                </a:solidFill>
                <a:effectLst/>
                <a:uLnTx/>
                <a:uFillTx/>
                <a:latin typeface="Calibri" panose="020F0502020204030204"/>
                <a:ea typeface="Calibri"/>
                <a:cs typeface="Calibri"/>
                <a:sym typeface="Gill Sans" charset="0"/>
              </a:rPr>
              <a:t> teacher </a:t>
            </a:r>
            <a:r>
              <a:rPr lang="en-US" dirty="0">
                <a:solidFill>
                  <a:prstClr val="black"/>
                </a:solidFill>
                <a:latin typeface="Calibri" panose="020F0502020204030204"/>
                <a:ea typeface="Calibri"/>
                <a:cs typeface="Calibri"/>
              </a:rPr>
              <a:t>preparation programs across Ohio.</a:t>
            </a:r>
            <a:endParaRPr lang="en-US" sz="28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228600" marR="0" lvl="0" indent="-228600" algn="l" defTabSz="914400" rtl="0" eaLnBrk="1" fontAlgn="base" latinLnBrk="0" hangingPunct="1">
              <a:lnSpc>
                <a:spcPct val="90000"/>
              </a:lnSpc>
              <a:spcBef>
                <a:spcPts val="1000"/>
              </a:spcBef>
              <a:spcAft>
                <a:spcPct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Calibri"/>
              <a:cs typeface="Calibri"/>
              <a:sym typeface="Gill Sans" charset="0"/>
            </a:endParaRPr>
          </a:p>
        </p:txBody>
      </p:sp>
      <p:graphicFrame>
        <p:nvGraphicFramePr>
          <p:cNvPr id="2" name="Chart 1">
            <a:extLst>
              <a:ext uri="{FF2B5EF4-FFF2-40B4-BE49-F238E27FC236}">
                <a16:creationId xmlns:a16="http://schemas.microsoft.com/office/drawing/2014/main" id="{88239FEB-99DD-FDD6-96ED-6A43712A0178}"/>
              </a:ext>
            </a:extLst>
          </p:cNvPr>
          <p:cNvGraphicFramePr>
            <a:graphicFrameLocks/>
          </p:cNvGraphicFramePr>
          <p:nvPr>
            <p:extLst>
              <p:ext uri="{D42A27DB-BD31-4B8C-83A1-F6EECF244321}">
                <p14:modId xmlns:p14="http://schemas.microsoft.com/office/powerpoint/2010/main" val="1495571993"/>
              </p:ext>
            </p:extLst>
          </p:nvPr>
        </p:nvGraphicFramePr>
        <p:xfrm>
          <a:off x="624009" y="1280096"/>
          <a:ext cx="7016792" cy="429691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71674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115BD-6259-74EC-A2CD-8510D14B9465}"/>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2FF95F61-4EC4-388C-7676-58F574E22E77}"/>
              </a:ext>
            </a:extLst>
          </p:cNvPr>
          <p:cNvSpPr>
            <a:spLocks noGrp="1" noChangeArrowheads="1"/>
          </p:cNvSpPr>
          <p:nvPr>
            <p:ph type="title"/>
          </p:nvPr>
        </p:nvSpPr>
        <p:spPr bwMode="auto">
          <a:xfrm>
            <a:off x="0" y="365125"/>
            <a:ext cx="12192000" cy="776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a:solidFill>
                  <a:srgbClr val="0E3F75"/>
                </a:solidFill>
                <a:latin typeface="Source Sans Pro"/>
                <a:ea typeface="Source Sans Pro"/>
                <a:cs typeface="Calibri Light"/>
              </a:rPr>
              <a:t>Educator Preparation Programs State Data</a:t>
            </a:r>
          </a:p>
        </p:txBody>
      </p:sp>
      <p:sp>
        <p:nvSpPr>
          <p:cNvPr id="11" name="Content Placeholder 2">
            <a:extLst>
              <a:ext uri="{FF2B5EF4-FFF2-40B4-BE49-F238E27FC236}">
                <a16:creationId xmlns:a16="http://schemas.microsoft.com/office/drawing/2014/main" id="{8A407743-9FF3-D268-2192-3A860CAE52E7}"/>
              </a:ext>
            </a:extLst>
          </p:cNvPr>
          <p:cNvSpPr txBox="1">
            <a:spLocks/>
          </p:cNvSpPr>
          <p:nvPr/>
        </p:nvSpPr>
        <p:spPr>
          <a:xfrm>
            <a:off x="7713031" y="2331838"/>
            <a:ext cx="4097828" cy="2199627"/>
          </a:xfrm>
          <a:prstGeom prst="rect">
            <a:avLst/>
          </a:prstGeom>
        </p:spPr>
        <p:txBody>
          <a:bodyPr lIns="91440" tIns="45720" rIns="91440" bIns="45720" anchor="t"/>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Calibri"/>
                <a:cs typeface="Calibri"/>
                <a:sym typeface="Gill Sans" charset="0"/>
              </a:rPr>
              <a:t>During the </a:t>
            </a:r>
            <a:r>
              <a:rPr lang="en-US" dirty="0">
                <a:solidFill>
                  <a:prstClr val="black"/>
                </a:solidFill>
                <a:latin typeface="Calibri" panose="020F0502020204030204"/>
                <a:ea typeface="Calibri"/>
                <a:cs typeface="Calibri"/>
              </a:rPr>
              <a:t>2024</a:t>
            </a:r>
            <a:r>
              <a:rPr kumimoji="0" lang="en-US" sz="2800" b="0" i="0" u="none" strike="noStrike" kern="1200" cap="none" spc="0" normalizeH="0" baseline="0" noProof="0" dirty="0">
                <a:ln>
                  <a:noFill/>
                </a:ln>
                <a:solidFill>
                  <a:prstClr val="black"/>
                </a:solidFill>
                <a:effectLst/>
                <a:uLnTx/>
                <a:uFillTx/>
                <a:latin typeface="Calibri" panose="020F0502020204030204"/>
                <a:ea typeface="Calibri"/>
                <a:cs typeface="Calibri"/>
                <a:sym typeface="Gill Sans" charset="0"/>
              </a:rPr>
              <a:t> – </a:t>
            </a:r>
            <a:r>
              <a:rPr lang="en-US" dirty="0">
                <a:solidFill>
                  <a:prstClr val="black"/>
                </a:solidFill>
                <a:latin typeface="Calibri" panose="020F0502020204030204"/>
                <a:ea typeface="Calibri"/>
                <a:cs typeface="Calibri"/>
              </a:rPr>
              <a:t>2025</a:t>
            </a:r>
            <a:r>
              <a:rPr kumimoji="0" lang="en-US" sz="2800" b="0" i="0" u="none" strike="noStrike" kern="1200" cap="none" spc="0" normalizeH="0" baseline="0" noProof="0" dirty="0">
                <a:ln>
                  <a:noFill/>
                </a:ln>
                <a:solidFill>
                  <a:prstClr val="black"/>
                </a:solidFill>
                <a:effectLst/>
                <a:uLnTx/>
                <a:uFillTx/>
                <a:latin typeface="Calibri" panose="020F0502020204030204"/>
                <a:ea typeface="Calibri"/>
                <a:cs typeface="Calibri"/>
                <a:sym typeface="Gill Sans" charset="0"/>
              </a:rPr>
              <a:t> academic </a:t>
            </a:r>
            <a:r>
              <a:rPr kumimoji="0" lang="en-US" sz="2800" b="0" i="0" u="none" strike="noStrike" kern="1200" cap="none" spc="0" normalizeH="0" baseline="0" noProof="0">
                <a:ln>
                  <a:noFill/>
                </a:ln>
                <a:solidFill>
                  <a:prstClr val="black"/>
                </a:solidFill>
                <a:effectLst/>
                <a:uLnTx/>
                <a:uFillTx/>
                <a:latin typeface="Calibri" panose="020F0502020204030204"/>
                <a:ea typeface="Calibri"/>
                <a:cs typeface="Calibri"/>
                <a:sym typeface="Gill Sans" charset="0"/>
              </a:rPr>
              <a:t>year</a:t>
            </a:r>
            <a:r>
              <a:rPr lang="en-US">
                <a:solidFill>
                  <a:prstClr val="black"/>
                </a:solidFill>
                <a:latin typeface="Calibri" panose="020F0502020204030204"/>
                <a:ea typeface="Calibri"/>
                <a:cs typeface="Calibri"/>
              </a:rPr>
              <a:t> a total of  </a:t>
            </a:r>
            <a:r>
              <a:rPr lang="en-US" b="1" dirty="0">
                <a:solidFill>
                  <a:prstClr val="black"/>
                </a:solidFill>
                <a:latin typeface="Calibri" panose="020F0502020204030204"/>
                <a:ea typeface="Calibri"/>
                <a:cs typeface="Calibri"/>
              </a:rPr>
              <a:t>550 </a:t>
            </a:r>
            <a:r>
              <a:rPr lang="en-US" dirty="0">
                <a:solidFill>
                  <a:prstClr val="black"/>
                </a:solidFill>
                <a:latin typeface="Calibri" panose="020F0502020204030204"/>
                <a:ea typeface="Calibri"/>
                <a:cs typeface="Calibri"/>
              </a:rPr>
              <a:t>candidates completed </a:t>
            </a:r>
            <a:r>
              <a:rPr kumimoji="0" lang="en-US" sz="2800" b="0" i="0" u="none" strike="noStrike" kern="1200" cap="none" spc="0" normalizeH="0" baseline="0" noProof="0" dirty="0">
                <a:ln>
                  <a:noFill/>
                </a:ln>
                <a:solidFill>
                  <a:prstClr val="black"/>
                </a:solidFill>
                <a:effectLst/>
                <a:uLnTx/>
                <a:uFillTx/>
                <a:latin typeface="Calibri" panose="020F0502020204030204"/>
                <a:ea typeface="Calibri"/>
                <a:cs typeface="Calibri"/>
                <a:sym typeface="Gill Sans" charset="0"/>
              </a:rPr>
              <a:t>principal preparation </a:t>
            </a:r>
            <a:r>
              <a:rPr kumimoji="0" lang="en-US" sz="2800" b="0" i="0" u="none" strike="noStrike" kern="1200" cap="none" spc="0" normalizeH="0" baseline="0" noProof="0">
                <a:ln>
                  <a:noFill/>
                </a:ln>
                <a:solidFill>
                  <a:prstClr val="black"/>
                </a:solidFill>
                <a:effectLst/>
                <a:uLnTx/>
                <a:uFillTx/>
                <a:latin typeface="Calibri" panose="020F0502020204030204"/>
                <a:ea typeface="Calibri"/>
                <a:cs typeface="Calibri"/>
                <a:sym typeface="Gill Sans" charset="0"/>
              </a:rPr>
              <a:t>programs across Ohio.</a:t>
            </a:r>
          </a:p>
          <a:p>
            <a:pPr>
              <a:defRPr/>
            </a:pPr>
            <a:endParaRPr lang="en-US" sz="2800" b="0" i="0" u="none" strike="noStrike" kern="1200" cap="none" spc="0" normalizeH="0" baseline="0" noProof="0" dirty="0">
              <a:ln>
                <a:noFill/>
              </a:ln>
              <a:solidFill>
                <a:prstClr val="black"/>
              </a:solidFill>
              <a:effectLst/>
              <a:uLnTx/>
              <a:uFillTx/>
              <a:latin typeface="Calibri" panose="020F0502020204030204"/>
              <a:ea typeface="Calibri"/>
              <a:cs typeface="Calibri"/>
            </a:endParaRPr>
          </a:p>
        </p:txBody>
      </p:sp>
      <p:pic>
        <p:nvPicPr>
          <p:cNvPr id="2" name="Picture 1" descr="Chart, bar chart&#10;&#10;AI-generated content may be incorrect.">
            <a:extLst>
              <a:ext uri="{FF2B5EF4-FFF2-40B4-BE49-F238E27FC236}">
                <a16:creationId xmlns:a16="http://schemas.microsoft.com/office/drawing/2014/main" id="{546022DB-C248-940E-9A86-94CA34AD7BBA}"/>
              </a:ext>
            </a:extLst>
          </p:cNvPr>
          <p:cNvPicPr>
            <a:picLocks noChangeAspect="1"/>
          </p:cNvPicPr>
          <p:nvPr/>
        </p:nvPicPr>
        <p:blipFill>
          <a:blip r:embed="rId3"/>
          <a:stretch>
            <a:fillRect/>
          </a:stretch>
        </p:blipFill>
        <p:spPr>
          <a:xfrm>
            <a:off x="245943" y="1753858"/>
            <a:ext cx="7099360" cy="3350284"/>
          </a:xfrm>
          <a:prstGeom prst="rect">
            <a:avLst/>
          </a:prstGeom>
        </p:spPr>
      </p:pic>
    </p:spTree>
    <p:extLst>
      <p:ext uri="{BB962C8B-B14F-4D97-AF65-F5344CB8AC3E}">
        <p14:creationId xmlns:p14="http://schemas.microsoft.com/office/powerpoint/2010/main" val="702267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B4D81-A2A6-0B4E-1525-F0CE80AC976A}"/>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0A7B3A13-7BED-8DEB-1774-328E147B5E8A}"/>
              </a:ext>
            </a:extLst>
          </p:cNvPr>
          <p:cNvSpPr>
            <a:spLocks noGrp="1" noChangeArrowheads="1"/>
          </p:cNvSpPr>
          <p:nvPr>
            <p:ph type="title"/>
          </p:nvPr>
        </p:nvSpPr>
        <p:spPr bwMode="auto">
          <a:xfrm>
            <a:off x="0" y="365125"/>
            <a:ext cx="12192000" cy="776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a:solidFill>
                  <a:srgbClr val="0E3F75"/>
                </a:solidFill>
                <a:latin typeface="Source Sans Pro"/>
                <a:ea typeface="Source Sans Pro"/>
                <a:cs typeface="Calibri Light"/>
              </a:rPr>
              <a:t>ODHE Summer Intern - Update</a:t>
            </a:r>
          </a:p>
        </p:txBody>
      </p:sp>
      <p:sp>
        <p:nvSpPr>
          <p:cNvPr id="11" name="Content Placeholder 2">
            <a:extLst>
              <a:ext uri="{FF2B5EF4-FFF2-40B4-BE49-F238E27FC236}">
                <a16:creationId xmlns:a16="http://schemas.microsoft.com/office/drawing/2014/main" id="{A36FDA42-0327-1B37-AAD3-65B6E92B25E7}"/>
              </a:ext>
            </a:extLst>
          </p:cNvPr>
          <p:cNvSpPr txBox="1">
            <a:spLocks/>
          </p:cNvSpPr>
          <p:nvPr/>
        </p:nvSpPr>
        <p:spPr>
          <a:xfrm>
            <a:off x="998805" y="1311045"/>
            <a:ext cx="9963790" cy="4111815"/>
          </a:xfrm>
          <a:prstGeom prst="rect">
            <a:avLst/>
          </a:prstGeom>
        </p:spPr>
        <p:txBody>
          <a:bodyPr lIns="91440" tIns="45720" rIns="91440" bIns="45720" anchor="t"/>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dirty="0">
                <a:solidFill>
                  <a:prstClr val="black"/>
                </a:solidFill>
                <a:latin typeface="Calibri" panose="020F0502020204030204"/>
                <a:ea typeface="Calibri"/>
                <a:cs typeface="Calibri"/>
              </a:rPr>
              <a:t>Over the summer months ODHE hosted an undergraduate intern who </a:t>
            </a:r>
            <a:r>
              <a:rPr lang="en-US">
                <a:solidFill>
                  <a:prstClr val="black"/>
                </a:solidFill>
                <a:latin typeface="Calibri" panose="020F0502020204030204"/>
                <a:ea typeface="Calibri"/>
                <a:cs typeface="Calibri"/>
              </a:rPr>
              <a:t>completed a project using ODHE Educator Preparation data. </a:t>
            </a:r>
            <a:endParaRPr lang="en-US" dirty="0">
              <a:solidFill>
                <a:prstClr val="black"/>
              </a:solidFill>
              <a:latin typeface="Calibri" panose="020F0502020204030204"/>
              <a:ea typeface="Calibri"/>
              <a:cs typeface="Calibri"/>
            </a:endParaRPr>
          </a:p>
          <a:p>
            <a:pPr marL="0" indent="0" algn="ctr">
              <a:buNone/>
              <a:defRPr/>
            </a:pPr>
            <a:endParaRPr lang="en-US" dirty="0">
              <a:solidFill>
                <a:prstClr val="black"/>
              </a:solidFill>
              <a:latin typeface="Calibri" panose="020F0502020204030204"/>
              <a:ea typeface="Calibri"/>
              <a:cs typeface="Calibri"/>
            </a:endParaRPr>
          </a:p>
          <a:p>
            <a:pPr marL="0" indent="0" algn="ctr">
              <a:buNone/>
              <a:defRPr/>
            </a:pPr>
            <a:r>
              <a:rPr lang="en-US" dirty="0">
                <a:solidFill>
                  <a:prstClr val="black"/>
                </a:solidFill>
                <a:latin typeface="Calibri" panose="020F0502020204030204"/>
                <a:ea typeface="Calibri"/>
                <a:cs typeface="Calibri"/>
              </a:rPr>
              <a:t>The project reviewed completer data and compared the location of where students completed their educator preparation program and then where they obtained their first  teaching position. </a:t>
            </a:r>
            <a:endParaRPr lang="en-US">
              <a:solidFill>
                <a:prstClr val="black"/>
              </a:solidFill>
              <a:ea typeface="Calibri"/>
              <a:cs typeface="Calibri"/>
            </a:endParaRPr>
          </a:p>
          <a:p>
            <a:pPr marL="0" indent="0" algn="ctr">
              <a:buNone/>
              <a:defRPr/>
            </a:pPr>
            <a:endParaRPr lang="en-US" sz="28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0" indent="0" algn="ctr">
              <a:buNone/>
              <a:defRPr/>
            </a:pPr>
            <a:r>
              <a:rPr lang="en-US">
                <a:solidFill>
                  <a:prstClr val="black"/>
                </a:solidFill>
                <a:latin typeface="Calibri" panose="020F0502020204030204"/>
                <a:ea typeface="Calibri"/>
                <a:cs typeface="Calibri"/>
              </a:rPr>
              <a:t>The undergraduate intern used report year 2024 data for the project.</a:t>
            </a:r>
            <a:endParaRPr lang="en-US" dirty="0">
              <a:solidFill>
                <a:prstClr val="black"/>
              </a:solidFill>
              <a:latin typeface="Calibri" panose="020F0502020204030204"/>
              <a:ea typeface="Calibri"/>
              <a:cs typeface="Calibri"/>
            </a:endParaRPr>
          </a:p>
          <a:p>
            <a:pPr>
              <a:defRPr/>
            </a:pPr>
            <a:endParaRPr lang="en-US" dirty="0">
              <a:solidFill>
                <a:prstClr val="black"/>
              </a:solidFill>
              <a:latin typeface="Calibri" panose="020F0502020204030204"/>
              <a:ea typeface="Calibri"/>
              <a:cs typeface="Calibri"/>
            </a:endParaRPr>
          </a:p>
        </p:txBody>
      </p:sp>
    </p:spTree>
    <p:extLst>
      <p:ext uri="{BB962C8B-B14F-4D97-AF65-F5344CB8AC3E}">
        <p14:creationId xmlns:p14="http://schemas.microsoft.com/office/powerpoint/2010/main" val="10138079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875DC-5250-AC41-2448-B9861BE69A3A}"/>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AEF92867-C4AD-8028-2F82-5F918FA757A4}"/>
              </a:ext>
            </a:extLst>
          </p:cNvPr>
          <p:cNvSpPr>
            <a:spLocks noGrp="1" noChangeArrowheads="1"/>
          </p:cNvSpPr>
          <p:nvPr>
            <p:ph type="title"/>
          </p:nvPr>
        </p:nvSpPr>
        <p:spPr bwMode="auto">
          <a:xfrm>
            <a:off x="0" y="365125"/>
            <a:ext cx="12192000" cy="776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a:solidFill>
                  <a:srgbClr val="0E3F75"/>
                </a:solidFill>
                <a:latin typeface="Source Sans Pro"/>
                <a:ea typeface="Source Sans Pro"/>
                <a:cs typeface="Calibri Light"/>
              </a:rPr>
              <a:t>ODHE Summer Intern - Update</a:t>
            </a:r>
          </a:p>
        </p:txBody>
      </p:sp>
      <p:sp>
        <p:nvSpPr>
          <p:cNvPr id="11" name="Content Placeholder 2">
            <a:extLst>
              <a:ext uri="{FF2B5EF4-FFF2-40B4-BE49-F238E27FC236}">
                <a16:creationId xmlns:a16="http://schemas.microsoft.com/office/drawing/2014/main" id="{3C9A59BF-BF74-185A-091C-FD3874EC4D01}"/>
              </a:ext>
            </a:extLst>
          </p:cNvPr>
          <p:cNvSpPr txBox="1">
            <a:spLocks/>
          </p:cNvSpPr>
          <p:nvPr/>
        </p:nvSpPr>
        <p:spPr>
          <a:xfrm>
            <a:off x="294315" y="980366"/>
            <a:ext cx="11602808" cy="404995"/>
          </a:xfrm>
          <a:prstGeom prst="rect">
            <a:avLst/>
          </a:prstGeom>
        </p:spPr>
        <p:txBody>
          <a:bodyPr lIns="91440" tIns="45720" rIns="91440" bIns="45720" anchor="t"/>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sz="1600" dirty="0">
                <a:solidFill>
                  <a:prstClr val="black"/>
                </a:solidFill>
                <a:latin typeface="Calibri" panose="020F0502020204030204"/>
                <a:ea typeface="Calibri"/>
                <a:cs typeface="Calibri"/>
              </a:rPr>
              <a:t>Over the summer months ODHE hosted an undergraduate intern who </a:t>
            </a:r>
            <a:r>
              <a:rPr lang="en-US" sz="1600">
                <a:solidFill>
                  <a:prstClr val="black"/>
                </a:solidFill>
                <a:latin typeface="Calibri" panose="020F0502020204030204"/>
                <a:ea typeface="Calibri"/>
                <a:cs typeface="Calibri"/>
              </a:rPr>
              <a:t>completed a project using ODHE Educator Preparation data. </a:t>
            </a:r>
            <a:endParaRPr lang="en-US" sz="1600" dirty="0">
              <a:solidFill>
                <a:prstClr val="black"/>
              </a:solidFill>
              <a:latin typeface="Calibri" panose="020F0502020204030204"/>
              <a:ea typeface="Calibri"/>
              <a:cs typeface="Calibri"/>
            </a:endParaRPr>
          </a:p>
          <a:p>
            <a:pPr>
              <a:defRPr/>
            </a:pPr>
            <a:endParaRPr lang="en-US" sz="2000" dirty="0">
              <a:solidFill>
                <a:prstClr val="black"/>
              </a:solidFill>
              <a:latin typeface="Calibri" panose="020F0502020204030204"/>
              <a:ea typeface="Calibri"/>
              <a:cs typeface="Calibri"/>
            </a:endParaRPr>
          </a:p>
        </p:txBody>
      </p:sp>
      <p:pic>
        <p:nvPicPr>
          <p:cNvPr id="8" name="Picture 7" descr="Table&#10;&#10;AI-generated content may be incorrect.">
            <a:extLst>
              <a:ext uri="{FF2B5EF4-FFF2-40B4-BE49-F238E27FC236}">
                <a16:creationId xmlns:a16="http://schemas.microsoft.com/office/drawing/2014/main" id="{3F08D07B-1266-FA9E-8BC3-F6772219E3CD}"/>
              </a:ext>
            </a:extLst>
          </p:cNvPr>
          <p:cNvPicPr>
            <a:picLocks noChangeAspect="1"/>
          </p:cNvPicPr>
          <p:nvPr/>
        </p:nvPicPr>
        <p:blipFill>
          <a:blip r:embed="rId3"/>
          <a:stretch>
            <a:fillRect/>
          </a:stretch>
        </p:blipFill>
        <p:spPr>
          <a:xfrm>
            <a:off x="5210735" y="5002481"/>
            <a:ext cx="6835589" cy="797511"/>
          </a:xfrm>
          <a:prstGeom prst="rect">
            <a:avLst/>
          </a:prstGeom>
        </p:spPr>
      </p:pic>
      <p:sp>
        <p:nvSpPr>
          <p:cNvPr id="9" name="Content Placeholder 2">
            <a:extLst>
              <a:ext uri="{FF2B5EF4-FFF2-40B4-BE49-F238E27FC236}">
                <a16:creationId xmlns:a16="http://schemas.microsoft.com/office/drawing/2014/main" id="{75BA7C62-DB7D-A37A-BF3F-CA9C31896F2D}"/>
              </a:ext>
            </a:extLst>
          </p:cNvPr>
          <p:cNvSpPr txBox="1">
            <a:spLocks/>
          </p:cNvSpPr>
          <p:nvPr/>
        </p:nvSpPr>
        <p:spPr>
          <a:xfrm>
            <a:off x="5549873" y="2134571"/>
            <a:ext cx="5999868" cy="1480759"/>
          </a:xfrm>
          <a:prstGeom prst="rect">
            <a:avLst/>
          </a:prstGeom>
        </p:spPr>
        <p:txBody>
          <a:bodyPr lIns="91440" tIns="45720" rIns="91440" bIns="45720" anchor="t"/>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sz="2000" dirty="0">
                <a:solidFill>
                  <a:prstClr val="black"/>
                </a:solidFill>
                <a:ea typeface="Calibri"/>
                <a:cs typeface="Calibri"/>
              </a:rPr>
              <a:t>This data reflects those candidates who obtained a teaching position in a district that reports to the Ohio Department of Education and Workforce.</a:t>
            </a:r>
          </a:p>
          <a:p>
            <a:pPr marL="0" indent="0" algn="ctr">
              <a:buNone/>
              <a:defRPr/>
            </a:pPr>
            <a:endParaRPr lang="en-US" sz="2000" dirty="0">
              <a:solidFill>
                <a:prstClr val="black"/>
              </a:solidFill>
              <a:ea typeface="Calibri"/>
              <a:cs typeface="Calibri"/>
            </a:endParaRPr>
          </a:p>
          <a:p>
            <a:pPr marL="0" indent="0" algn="ctr">
              <a:buNone/>
              <a:defRPr/>
            </a:pPr>
            <a:r>
              <a:rPr lang="en-US" sz="2000" dirty="0">
                <a:solidFill>
                  <a:prstClr val="black"/>
                </a:solidFill>
                <a:ea typeface="Calibri"/>
                <a:cs typeface="Calibri"/>
              </a:rPr>
              <a:t>Candidates who obtained employment in non-public school settings are not included in this </a:t>
            </a:r>
            <a:r>
              <a:rPr lang="en-US" sz="2000">
                <a:solidFill>
                  <a:prstClr val="black"/>
                </a:solidFill>
                <a:ea typeface="Calibri"/>
                <a:cs typeface="Calibri"/>
              </a:rPr>
              <a:t>report and</a:t>
            </a:r>
            <a:r>
              <a:rPr lang="en-US" sz="2000" dirty="0">
                <a:solidFill>
                  <a:prstClr val="black"/>
                </a:solidFill>
                <a:ea typeface="Calibri"/>
                <a:cs typeface="Calibri"/>
              </a:rPr>
              <a:t> are reflected in the "Did Not Obtain Employment" section in the pie chart.</a:t>
            </a:r>
          </a:p>
          <a:p>
            <a:pPr>
              <a:defRPr/>
            </a:pPr>
            <a:endParaRPr lang="en-US" dirty="0">
              <a:solidFill>
                <a:prstClr val="black"/>
              </a:solidFill>
              <a:latin typeface="Calibri" panose="020F0502020204030204"/>
              <a:ea typeface="Calibri"/>
              <a:cs typeface="Calibri"/>
            </a:endParaRPr>
          </a:p>
        </p:txBody>
      </p:sp>
      <p:pic>
        <p:nvPicPr>
          <p:cNvPr id="10" name="Picture 9" descr="Chart, pie chart&#10;&#10;AI-generated content may be incorrect.">
            <a:extLst>
              <a:ext uri="{FF2B5EF4-FFF2-40B4-BE49-F238E27FC236}">
                <a16:creationId xmlns:a16="http://schemas.microsoft.com/office/drawing/2014/main" id="{332AB791-C8DE-6740-94AA-3F590D080F2C}"/>
              </a:ext>
            </a:extLst>
          </p:cNvPr>
          <p:cNvPicPr>
            <a:picLocks noChangeAspect="1"/>
          </p:cNvPicPr>
          <p:nvPr/>
        </p:nvPicPr>
        <p:blipFill>
          <a:blip r:embed="rId4"/>
          <a:stretch>
            <a:fillRect/>
          </a:stretch>
        </p:blipFill>
        <p:spPr>
          <a:xfrm>
            <a:off x="119800" y="1636059"/>
            <a:ext cx="5004754" cy="4347883"/>
          </a:xfrm>
          <a:prstGeom prst="rect">
            <a:avLst/>
          </a:prstGeom>
        </p:spPr>
      </p:pic>
    </p:spTree>
    <p:extLst>
      <p:ext uri="{BB962C8B-B14F-4D97-AF65-F5344CB8AC3E}">
        <p14:creationId xmlns:p14="http://schemas.microsoft.com/office/powerpoint/2010/main" val="963471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E1051-C3D4-17D6-C254-169FCA841D62}"/>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FCA6B0C2-15D1-C11A-09D2-85DE3B035D83}"/>
              </a:ext>
            </a:extLst>
          </p:cNvPr>
          <p:cNvSpPr>
            <a:spLocks noGrp="1" noChangeArrowheads="1"/>
          </p:cNvSpPr>
          <p:nvPr>
            <p:ph type="title"/>
          </p:nvPr>
        </p:nvSpPr>
        <p:spPr bwMode="auto">
          <a:xfrm>
            <a:off x="0" y="286684"/>
            <a:ext cx="12192000" cy="776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a:solidFill>
                  <a:srgbClr val="0E3F75"/>
                </a:solidFill>
                <a:latin typeface="Source Sans Pro"/>
                <a:ea typeface="Source Sans Pro"/>
                <a:cs typeface="Calibri Light"/>
              </a:rPr>
              <a:t>ODHE Summer Intern - Update</a:t>
            </a:r>
          </a:p>
        </p:txBody>
      </p:sp>
      <p:sp>
        <p:nvSpPr>
          <p:cNvPr id="11" name="Content Placeholder 2">
            <a:extLst>
              <a:ext uri="{FF2B5EF4-FFF2-40B4-BE49-F238E27FC236}">
                <a16:creationId xmlns:a16="http://schemas.microsoft.com/office/drawing/2014/main" id="{F0799F48-4073-976C-2D3F-46FB6D24BABE}"/>
              </a:ext>
            </a:extLst>
          </p:cNvPr>
          <p:cNvSpPr txBox="1">
            <a:spLocks/>
          </p:cNvSpPr>
          <p:nvPr/>
        </p:nvSpPr>
        <p:spPr>
          <a:xfrm>
            <a:off x="304041" y="829192"/>
            <a:ext cx="11588642" cy="416201"/>
          </a:xfrm>
          <a:prstGeom prst="rect">
            <a:avLst/>
          </a:prstGeom>
        </p:spPr>
        <p:txBody>
          <a:bodyPr lIns="91440" tIns="45720" rIns="91440" bIns="45720" anchor="t"/>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sz="1600" dirty="0">
                <a:solidFill>
                  <a:prstClr val="black"/>
                </a:solidFill>
                <a:latin typeface="Calibri" panose="020F0502020204030204"/>
                <a:ea typeface="Calibri"/>
                <a:cs typeface="Calibri"/>
              </a:rPr>
              <a:t>Over the summer months ODHE hosted an undergraduate intern who </a:t>
            </a:r>
            <a:r>
              <a:rPr lang="en-US" sz="1600">
                <a:solidFill>
                  <a:prstClr val="black"/>
                </a:solidFill>
                <a:latin typeface="Calibri" panose="020F0502020204030204"/>
                <a:ea typeface="Calibri"/>
                <a:cs typeface="Calibri"/>
              </a:rPr>
              <a:t>completed a project using ODHE Educator Preparation data. </a:t>
            </a:r>
            <a:endParaRPr lang="en-US" sz="1600" dirty="0">
              <a:solidFill>
                <a:prstClr val="black"/>
              </a:solidFill>
              <a:latin typeface="Calibri" panose="020F0502020204030204"/>
              <a:ea typeface="Calibri"/>
              <a:cs typeface="Calibri"/>
            </a:endParaRPr>
          </a:p>
          <a:p>
            <a:pPr>
              <a:defRPr/>
            </a:pPr>
            <a:endParaRPr lang="en-US" dirty="0">
              <a:solidFill>
                <a:prstClr val="black"/>
              </a:solidFill>
              <a:latin typeface="Calibri" panose="020F0502020204030204"/>
              <a:ea typeface="Calibri"/>
              <a:cs typeface="Calibri"/>
            </a:endParaRPr>
          </a:p>
        </p:txBody>
      </p:sp>
      <p:pic>
        <p:nvPicPr>
          <p:cNvPr id="7" name="Picture 6" descr="Chart, histogram&#10;&#10;AI-generated content may be incorrect.">
            <a:extLst>
              <a:ext uri="{FF2B5EF4-FFF2-40B4-BE49-F238E27FC236}">
                <a16:creationId xmlns:a16="http://schemas.microsoft.com/office/drawing/2014/main" id="{A874607A-77C1-AD7D-34C1-9EAF5C6CC01E}"/>
              </a:ext>
            </a:extLst>
          </p:cNvPr>
          <p:cNvPicPr>
            <a:picLocks noChangeAspect="1"/>
          </p:cNvPicPr>
          <p:nvPr/>
        </p:nvPicPr>
        <p:blipFill>
          <a:blip r:embed="rId3"/>
          <a:stretch>
            <a:fillRect/>
          </a:stretch>
        </p:blipFill>
        <p:spPr>
          <a:xfrm>
            <a:off x="302512" y="1578971"/>
            <a:ext cx="6095459" cy="4222715"/>
          </a:xfrm>
          <a:prstGeom prst="rect">
            <a:avLst/>
          </a:prstGeom>
        </p:spPr>
      </p:pic>
      <p:pic>
        <p:nvPicPr>
          <p:cNvPr id="2" name="Picture 1" descr="Chart, bar chart&#10;&#10;AI-generated content may be incorrect.">
            <a:extLst>
              <a:ext uri="{FF2B5EF4-FFF2-40B4-BE49-F238E27FC236}">
                <a16:creationId xmlns:a16="http://schemas.microsoft.com/office/drawing/2014/main" id="{FFFA9405-662A-8DA5-E8DC-41E7EF907DC2}"/>
              </a:ext>
            </a:extLst>
          </p:cNvPr>
          <p:cNvPicPr>
            <a:picLocks noChangeAspect="1"/>
          </p:cNvPicPr>
          <p:nvPr/>
        </p:nvPicPr>
        <p:blipFill>
          <a:blip r:embed="rId4"/>
          <a:stretch>
            <a:fillRect/>
          </a:stretch>
        </p:blipFill>
        <p:spPr>
          <a:xfrm>
            <a:off x="6459296" y="2294879"/>
            <a:ext cx="5433049" cy="3599415"/>
          </a:xfrm>
          <a:prstGeom prst="rect">
            <a:avLst/>
          </a:prstGeom>
        </p:spPr>
      </p:pic>
      <p:pic>
        <p:nvPicPr>
          <p:cNvPr id="3" name="Picture 2" descr="Graphical user interface, text, application&#10;&#10;AI-generated content may be incorrect.">
            <a:extLst>
              <a:ext uri="{FF2B5EF4-FFF2-40B4-BE49-F238E27FC236}">
                <a16:creationId xmlns:a16="http://schemas.microsoft.com/office/drawing/2014/main" id="{64C75F36-8768-6E76-0905-CBD2AF98BA41}"/>
              </a:ext>
            </a:extLst>
          </p:cNvPr>
          <p:cNvPicPr>
            <a:picLocks noChangeAspect="1"/>
          </p:cNvPicPr>
          <p:nvPr/>
        </p:nvPicPr>
        <p:blipFill>
          <a:blip r:embed="rId5"/>
          <a:stretch>
            <a:fillRect/>
          </a:stretch>
        </p:blipFill>
        <p:spPr>
          <a:xfrm>
            <a:off x="9579422" y="1573552"/>
            <a:ext cx="2324101" cy="955303"/>
          </a:xfrm>
          <a:prstGeom prst="rect">
            <a:avLst/>
          </a:prstGeom>
        </p:spPr>
      </p:pic>
    </p:spTree>
    <p:extLst>
      <p:ext uri="{BB962C8B-B14F-4D97-AF65-F5344CB8AC3E}">
        <p14:creationId xmlns:p14="http://schemas.microsoft.com/office/powerpoint/2010/main" val="15263716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AE643-5A75-CAAF-58EE-DB248E44D63E}"/>
            </a:ext>
          </a:extLst>
        </p:cNvPr>
        <p:cNvGrpSpPr/>
        <p:nvPr/>
      </p:nvGrpSpPr>
      <p:grpSpPr>
        <a:xfrm>
          <a:off x="0" y="0"/>
          <a:ext cx="0" cy="0"/>
          <a:chOff x="0" y="0"/>
          <a:chExt cx="0" cy="0"/>
        </a:xfrm>
      </p:grpSpPr>
      <p:sp>
        <p:nvSpPr>
          <p:cNvPr id="8194" name="Title 1">
            <a:extLst>
              <a:ext uri="{FF2B5EF4-FFF2-40B4-BE49-F238E27FC236}">
                <a16:creationId xmlns:a16="http://schemas.microsoft.com/office/drawing/2014/main" id="{8414B968-F929-A6B6-E53D-30CC553F3C07}"/>
              </a:ext>
            </a:extLst>
          </p:cNvPr>
          <p:cNvSpPr>
            <a:spLocks noGrp="1" noChangeArrowheads="1"/>
          </p:cNvSpPr>
          <p:nvPr>
            <p:ph type="title"/>
          </p:nvPr>
        </p:nvSpPr>
        <p:spPr bwMode="auto">
          <a:xfrm>
            <a:off x="0" y="365125"/>
            <a:ext cx="12192000" cy="776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a:solidFill>
                  <a:srgbClr val="0E3F75"/>
                </a:solidFill>
                <a:latin typeface="Source Sans Pro"/>
                <a:ea typeface="Source Sans Pro"/>
                <a:cs typeface="Calibri Light"/>
              </a:rPr>
              <a:t>ODHE Summer Intern - Update</a:t>
            </a:r>
          </a:p>
        </p:txBody>
      </p:sp>
      <p:sp>
        <p:nvSpPr>
          <p:cNvPr id="11" name="Content Placeholder 2">
            <a:extLst>
              <a:ext uri="{FF2B5EF4-FFF2-40B4-BE49-F238E27FC236}">
                <a16:creationId xmlns:a16="http://schemas.microsoft.com/office/drawing/2014/main" id="{B30F405A-C9F0-C6C2-1BC5-1BA3B738D0DB}"/>
              </a:ext>
            </a:extLst>
          </p:cNvPr>
          <p:cNvSpPr txBox="1">
            <a:spLocks/>
          </p:cNvSpPr>
          <p:nvPr/>
        </p:nvSpPr>
        <p:spPr>
          <a:xfrm>
            <a:off x="494541" y="1142957"/>
            <a:ext cx="11196436" cy="4111815"/>
          </a:xfrm>
          <a:prstGeom prst="rect">
            <a:avLst/>
          </a:prstGeom>
        </p:spPr>
        <p:txBody>
          <a:bodyPr lIns="91440" tIns="45720" rIns="91440" bIns="45720" anchor="t"/>
          <a:lst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sz="1600" dirty="0">
                <a:solidFill>
                  <a:prstClr val="black"/>
                </a:solidFill>
                <a:latin typeface="Calibri" panose="020F0502020204030204"/>
                <a:ea typeface="Calibri"/>
                <a:cs typeface="Calibri"/>
              </a:rPr>
              <a:t>Over the summer months ODHE hosted an undergraduate intern who </a:t>
            </a:r>
            <a:r>
              <a:rPr lang="en-US" sz="1600">
                <a:solidFill>
                  <a:prstClr val="black"/>
                </a:solidFill>
                <a:latin typeface="Calibri" panose="020F0502020204030204"/>
                <a:ea typeface="Calibri"/>
                <a:cs typeface="Calibri"/>
              </a:rPr>
              <a:t>completed a project using ODHE Educator Preparation data. </a:t>
            </a:r>
            <a:endParaRPr lang="en-US" sz="1600" dirty="0">
              <a:solidFill>
                <a:prstClr val="black"/>
              </a:solidFill>
              <a:latin typeface="Calibri" panose="020F0502020204030204"/>
              <a:ea typeface="Calibri"/>
              <a:cs typeface="Calibri"/>
            </a:endParaRPr>
          </a:p>
          <a:p>
            <a:pPr marL="0" indent="0" algn="ctr">
              <a:buNone/>
              <a:defRPr/>
            </a:pPr>
            <a:endParaRPr lang="en-US" dirty="0">
              <a:solidFill>
                <a:prstClr val="black"/>
              </a:solidFill>
              <a:latin typeface="Calibri" panose="020F0502020204030204"/>
              <a:ea typeface="Calibri"/>
              <a:cs typeface="Calibri"/>
            </a:endParaRPr>
          </a:p>
          <a:p>
            <a:pPr marL="0" indent="0" algn="ctr">
              <a:buNone/>
              <a:defRPr/>
            </a:pPr>
            <a:r>
              <a:rPr lang="en-US" dirty="0">
                <a:solidFill>
                  <a:prstClr val="black"/>
                </a:solidFill>
                <a:latin typeface="Calibri" panose="020F0502020204030204"/>
                <a:ea typeface="Calibri"/>
                <a:cs typeface="Calibri"/>
              </a:rPr>
              <a:t>The undergraduate intern determined that over 40% of completers are hired within 20 miles of </a:t>
            </a:r>
            <a:r>
              <a:rPr lang="en-US">
                <a:solidFill>
                  <a:prstClr val="black"/>
                </a:solidFill>
                <a:latin typeface="Calibri" panose="020F0502020204030204"/>
                <a:ea typeface="Calibri"/>
                <a:cs typeface="Calibri"/>
              </a:rPr>
              <a:t>their</a:t>
            </a:r>
            <a:r>
              <a:rPr lang="en-US" dirty="0">
                <a:solidFill>
                  <a:prstClr val="black"/>
                </a:solidFill>
                <a:latin typeface="Calibri" panose="020F0502020204030204"/>
                <a:ea typeface="Calibri"/>
                <a:cs typeface="Calibri"/>
              </a:rPr>
              <a:t> EPP. </a:t>
            </a:r>
            <a:endParaRPr lang="en-US" dirty="0">
              <a:solidFill>
                <a:prstClr val="black"/>
              </a:solidFill>
            </a:endParaRPr>
          </a:p>
          <a:p>
            <a:pPr marL="0" indent="0" algn="ctr">
              <a:buNone/>
              <a:defRPr/>
            </a:pPr>
            <a:endParaRPr lang="en-US" dirty="0">
              <a:solidFill>
                <a:prstClr val="black"/>
              </a:solidFill>
              <a:latin typeface="Calibri" panose="020F0502020204030204"/>
              <a:ea typeface="Calibri"/>
              <a:cs typeface="Calibri"/>
            </a:endParaRPr>
          </a:p>
          <a:p>
            <a:pPr marL="0" indent="0" algn="ctr">
              <a:buNone/>
              <a:defRPr/>
            </a:pPr>
            <a:r>
              <a:rPr lang="en-US" dirty="0">
                <a:solidFill>
                  <a:prstClr val="black"/>
                </a:solidFill>
                <a:latin typeface="Calibri" panose="020F0502020204030204"/>
                <a:ea typeface="Calibri"/>
                <a:cs typeface="Calibri"/>
              </a:rPr>
              <a:t>Northeast graduates are most likely to stay local, while Southeast graduates are </a:t>
            </a:r>
            <a:r>
              <a:rPr lang="en-US">
                <a:solidFill>
                  <a:prstClr val="black"/>
                </a:solidFill>
                <a:latin typeface="Calibri" panose="020F0502020204030204"/>
                <a:ea typeface="Calibri"/>
                <a:cs typeface="Calibri"/>
              </a:rPr>
              <a:t>significantly less likely to remain in the region.</a:t>
            </a:r>
          </a:p>
          <a:p>
            <a:pPr>
              <a:defRPr/>
            </a:pPr>
            <a:endParaRPr lang="en-US" dirty="0">
              <a:solidFill>
                <a:prstClr val="black"/>
              </a:solidFill>
              <a:latin typeface="Calibri" panose="020F0502020204030204"/>
              <a:ea typeface="Calibri"/>
              <a:cs typeface="Calibri"/>
            </a:endParaRPr>
          </a:p>
        </p:txBody>
      </p:sp>
    </p:spTree>
    <p:extLst>
      <p:ext uri="{BB962C8B-B14F-4D97-AF65-F5344CB8AC3E}">
        <p14:creationId xmlns:p14="http://schemas.microsoft.com/office/powerpoint/2010/main" val="2287752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B0826-96E0-9742-97FC-7ACD1C34F815}"/>
            </a:ext>
          </a:extLst>
        </p:cNvPr>
        <p:cNvGrpSpPr/>
        <p:nvPr/>
      </p:nvGrpSpPr>
      <p:grpSpPr>
        <a:xfrm>
          <a:off x="0" y="0"/>
          <a:ext cx="0" cy="0"/>
          <a:chOff x="0" y="0"/>
          <a:chExt cx="0" cy="0"/>
        </a:xfrm>
      </p:grpSpPr>
      <p:sp>
        <p:nvSpPr>
          <p:cNvPr id="15362" name="Title 1">
            <a:extLst>
              <a:ext uri="{FF2B5EF4-FFF2-40B4-BE49-F238E27FC236}">
                <a16:creationId xmlns:a16="http://schemas.microsoft.com/office/drawing/2014/main" id="{C3DAC8B3-D739-1A92-7B54-2C2C90F44406}"/>
              </a:ext>
            </a:extLst>
          </p:cNvPr>
          <p:cNvSpPr txBox="1">
            <a:spLocks noChangeArrowheads="1"/>
          </p:cNvSpPr>
          <p:nvPr/>
        </p:nvSpPr>
        <p:spPr bwMode="auto">
          <a:xfrm>
            <a:off x="304800" y="250722"/>
            <a:ext cx="115062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ctr" eaLnBrk="1" hangingPunct="1">
              <a:lnSpc>
                <a:spcPct val="90000"/>
              </a:lnSpc>
            </a:pPr>
            <a:r>
              <a:rPr lang="en-US" altLang="en-US" sz="5000" b="1" dirty="0">
                <a:solidFill>
                  <a:srgbClr val="0E3F75"/>
                </a:solidFill>
                <a:latin typeface="Source Sans Pro"/>
                <a:ea typeface="ヒラギノ角ゴ ProN W3"/>
              </a:rPr>
              <a:t>Ed Prep Updates</a:t>
            </a:r>
          </a:p>
        </p:txBody>
      </p:sp>
      <p:sp>
        <p:nvSpPr>
          <p:cNvPr id="15363" name="Subtitle 2">
            <a:extLst>
              <a:ext uri="{FF2B5EF4-FFF2-40B4-BE49-F238E27FC236}">
                <a16:creationId xmlns:a16="http://schemas.microsoft.com/office/drawing/2014/main" id="{DAC141AB-B56F-04B2-3302-51E01334F170}"/>
              </a:ext>
            </a:extLst>
          </p:cNvPr>
          <p:cNvSpPr txBox="1">
            <a:spLocks noChangeArrowheads="1"/>
          </p:cNvSpPr>
          <p:nvPr/>
        </p:nvSpPr>
        <p:spPr bwMode="auto">
          <a:xfrm>
            <a:off x="838200" y="2077621"/>
            <a:ext cx="105156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4200">
                <a:solidFill>
                  <a:srgbClr val="000000"/>
                </a:solidFill>
                <a:latin typeface="Gill Sans" charset="0"/>
                <a:ea typeface="ヒラギノ角ゴ ProN W3" charset="-128"/>
                <a:sym typeface="Gill Sans" charset="0"/>
              </a:defRPr>
            </a:lvl1pPr>
            <a:lvl2pPr marL="685800" indent="-22860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marL="0" indent="0" algn="ctr" eaLnBrk="1" hangingPunct="1">
              <a:lnSpc>
                <a:spcPct val="90000"/>
              </a:lnSpc>
              <a:spcBef>
                <a:spcPts val="1000"/>
              </a:spcBef>
            </a:pPr>
            <a:r>
              <a:rPr lang="en-US" altLang="en-US" sz="2800" dirty="0">
                <a:solidFill>
                  <a:schemeClr val="tx1"/>
                </a:solidFill>
                <a:latin typeface="Source Sans Pro" panose="020B0503030403020204" pitchFamily="34" charset="0"/>
              </a:rPr>
              <a:t>You can now sign up to receive EdPrep communications, such as newsletters or special announcements using </a:t>
            </a:r>
            <a:r>
              <a:rPr lang="en-US" altLang="en-US" sz="2800" dirty="0">
                <a:solidFill>
                  <a:schemeClr val="tx1"/>
                </a:solidFill>
                <a:latin typeface="Source Sans Pro" panose="020B0503030403020204" pitchFamily="34" charset="0"/>
                <a:hlinkClick r:id="rId2"/>
              </a:rPr>
              <a:t>this link</a:t>
            </a:r>
            <a:r>
              <a:rPr lang="en-US" altLang="en-US" sz="2800" dirty="0">
                <a:solidFill>
                  <a:schemeClr val="tx1"/>
                </a:solidFill>
                <a:latin typeface="Source Sans Pro" panose="020B0503030403020204" pitchFamily="34" charset="0"/>
              </a:rPr>
              <a:t>.</a:t>
            </a:r>
          </a:p>
          <a:p>
            <a:pPr marL="0" indent="0" algn="ctr" eaLnBrk="1" hangingPunct="1">
              <a:lnSpc>
                <a:spcPct val="90000"/>
              </a:lnSpc>
              <a:spcBef>
                <a:spcPts val="1000"/>
              </a:spcBef>
            </a:pPr>
            <a:endParaRPr lang="en-US" altLang="en-US" sz="2800" dirty="0">
              <a:solidFill>
                <a:schemeClr val="tx1"/>
              </a:solidFill>
              <a:latin typeface="Source Sans Pro" panose="020B0503030403020204" pitchFamily="34" charset="0"/>
            </a:endParaRPr>
          </a:p>
          <a:p>
            <a:pPr marL="0" indent="0" algn="ctr" eaLnBrk="1" hangingPunct="1">
              <a:lnSpc>
                <a:spcPct val="90000"/>
              </a:lnSpc>
              <a:spcBef>
                <a:spcPts val="1000"/>
              </a:spcBef>
            </a:pPr>
            <a:r>
              <a:rPr lang="en-US" altLang="en-US" sz="2800" dirty="0">
                <a:solidFill>
                  <a:schemeClr val="tx1"/>
                </a:solidFill>
                <a:latin typeface="Source Sans Pro" panose="020B0503030403020204" pitchFamily="34" charset="0"/>
              </a:rPr>
              <a:t>Sign up is also available on the </a:t>
            </a:r>
            <a:r>
              <a:rPr lang="en-US" altLang="en-US" sz="2800" dirty="0">
                <a:solidFill>
                  <a:schemeClr val="tx1"/>
                </a:solidFill>
                <a:latin typeface="Source Sans Pro" panose="020B0503030403020204" pitchFamily="34" charset="0"/>
                <a:hlinkClick r:id="rId3"/>
              </a:rPr>
              <a:t>EdPrep Updates webpage</a:t>
            </a:r>
            <a:r>
              <a:rPr lang="en-US" altLang="en-US" sz="2800" dirty="0">
                <a:solidFill>
                  <a:schemeClr val="tx1"/>
                </a:solidFill>
                <a:latin typeface="Source Sans Pro" panose="020B0503030403020204" pitchFamily="34" charset="0"/>
              </a:rPr>
              <a:t>.</a:t>
            </a:r>
          </a:p>
        </p:txBody>
      </p:sp>
    </p:spTree>
    <p:extLst>
      <p:ext uri="{BB962C8B-B14F-4D97-AF65-F5344CB8AC3E}">
        <p14:creationId xmlns:p14="http://schemas.microsoft.com/office/powerpoint/2010/main" val="2104378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93273-78FE-4E1A-8763-08F210277D75}"/>
            </a:ext>
          </a:extLst>
        </p:cNvPr>
        <p:cNvGrpSpPr/>
        <p:nvPr/>
      </p:nvGrpSpPr>
      <p:grpSpPr>
        <a:xfrm>
          <a:off x="0" y="0"/>
          <a:ext cx="0" cy="0"/>
          <a:chOff x="0" y="0"/>
          <a:chExt cx="0" cy="0"/>
        </a:xfrm>
      </p:grpSpPr>
      <p:sp>
        <p:nvSpPr>
          <p:cNvPr id="15362" name="Title 1">
            <a:extLst>
              <a:ext uri="{FF2B5EF4-FFF2-40B4-BE49-F238E27FC236}">
                <a16:creationId xmlns:a16="http://schemas.microsoft.com/office/drawing/2014/main" id="{6E84B7E2-6621-0A0F-E265-4981251E5645}"/>
              </a:ext>
            </a:extLst>
          </p:cNvPr>
          <p:cNvSpPr txBox="1">
            <a:spLocks noChangeArrowheads="1"/>
          </p:cNvSpPr>
          <p:nvPr/>
        </p:nvSpPr>
        <p:spPr bwMode="auto">
          <a:xfrm>
            <a:off x="304800" y="-166947"/>
            <a:ext cx="115062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algn="ctr" eaLnBrk="1" hangingPunct="1">
              <a:lnSpc>
                <a:spcPct val="90000"/>
              </a:lnSpc>
            </a:pPr>
            <a:r>
              <a:rPr lang="en-US" altLang="en-US" sz="5000" b="1">
                <a:solidFill>
                  <a:srgbClr val="0E3F75"/>
                </a:solidFill>
                <a:latin typeface="Source Sans Pro"/>
                <a:ea typeface="ヒラギノ角ゴ ProN W3"/>
              </a:rPr>
              <a:t>Ed Prep Contacts</a:t>
            </a:r>
          </a:p>
        </p:txBody>
      </p:sp>
      <p:sp>
        <p:nvSpPr>
          <p:cNvPr id="15363" name="Subtitle 2">
            <a:extLst>
              <a:ext uri="{FF2B5EF4-FFF2-40B4-BE49-F238E27FC236}">
                <a16:creationId xmlns:a16="http://schemas.microsoft.com/office/drawing/2014/main" id="{41B9E229-51F9-BFD5-583A-BA662135EDA0}"/>
              </a:ext>
            </a:extLst>
          </p:cNvPr>
          <p:cNvSpPr txBox="1">
            <a:spLocks noChangeArrowheads="1"/>
          </p:cNvSpPr>
          <p:nvPr/>
        </p:nvSpPr>
        <p:spPr bwMode="auto">
          <a:xfrm>
            <a:off x="804582" y="1287948"/>
            <a:ext cx="10515600" cy="3915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lstStyle>
            <a:lvl1pPr marL="457200" indent="-457200">
              <a:defRPr sz="4200">
                <a:solidFill>
                  <a:srgbClr val="000000"/>
                </a:solidFill>
                <a:latin typeface="Gill Sans" charset="0"/>
                <a:ea typeface="ヒラギノ角ゴ ProN W3" charset="-128"/>
                <a:sym typeface="Gill Sans" charset="0"/>
              </a:defRPr>
            </a:lvl1pPr>
            <a:lvl2pPr marL="685800" indent="-22860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marL="0" indent="0" algn="ctr" eaLnBrk="1" hangingPunct="1">
              <a:lnSpc>
                <a:spcPct val="90000"/>
              </a:lnSpc>
              <a:spcBef>
                <a:spcPts val="1000"/>
              </a:spcBef>
            </a:pPr>
            <a:r>
              <a:rPr lang="en-US" altLang="en-US" sz="2800" dirty="0">
                <a:solidFill>
                  <a:schemeClr val="tx1"/>
                </a:solidFill>
                <a:latin typeface="Source Sans Pro"/>
                <a:ea typeface="Source Sans Pro"/>
                <a:hlinkClick r:id="rId2"/>
              </a:rPr>
              <a:t>EdPrep@highered.ohio.gov</a:t>
            </a:r>
            <a:r>
              <a:rPr lang="en-US" altLang="en-US" sz="2800" dirty="0">
                <a:solidFill>
                  <a:schemeClr val="tx1"/>
                </a:solidFill>
                <a:latin typeface="Source Sans Pro"/>
                <a:ea typeface="Source Sans Pro"/>
              </a:rPr>
              <a:t> </a:t>
            </a:r>
          </a:p>
          <a:p>
            <a:pPr marL="0" indent="0" algn="ctr" eaLnBrk="1" hangingPunct="1">
              <a:lnSpc>
                <a:spcPct val="90000"/>
              </a:lnSpc>
              <a:spcBef>
                <a:spcPts val="1000"/>
              </a:spcBef>
            </a:pPr>
            <a:endParaRPr lang="en-US" altLang="en-US" sz="2800" dirty="0">
              <a:solidFill>
                <a:schemeClr val="tx1"/>
              </a:solidFill>
              <a:latin typeface="Source Sans Pro"/>
              <a:ea typeface="Source Sans Pro"/>
            </a:endParaRPr>
          </a:p>
          <a:p>
            <a:pPr marL="0" indent="0" algn="ctr" eaLnBrk="1" hangingPunct="1">
              <a:lnSpc>
                <a:spcPct val="90000"/>
              </a:lnSpc>
              <a:spcBef>
                <a:spcPts val="1000"/>
              </a:spcBef>
            </a:pPr>
            <a:r>
              <a:rPr lang="en-US" altLang="en-US" sz="2800" dirty="0">
                <a:solidFill>
                  <a:schemeClr val="tx1"/>
                </a:solidFill>
                <a:latin typeface="Source Sans Pro"/>
                <a:ea typeface="Source Sans Pro"/>
                <a:hlinkClick r:id="rId3"/>
              </a:rPr>
              <a:t>MRS-Admin@highered.ohio.gov</a:t>
            </a:r>
            <a:r>
              <a:rPr lang="en-US" altLang="en-US" sz="2800" dirty="0">
                <a:solidFill>
                  <a:schemeClr val="tx1"/>
                </a:solidFill>
                <a:latin typeface="Source Sans Pro"/>
                <a:ea typeface="Source Sans Pro"/>
              </a:rPr>
              <a:t> </a:t>
            </a:r>
          </a:p>
          <a:p>
            <a:pPr marL="0" indent="0" algn="ctr">
              <a:lnSpc>
                <a:spcPct val="90000"/>
              </a:lnSpc>
              <a:spcBef>
                <a:spcPts val="1000"/>
              </a:spcBef>
            </a:pPr>
            <a:endParaRPr lang="en-US" altLang="en-US" sz="2800" dirty="0">
              <a:solidFill>
                <a:schemeClr val="tx1"/>
              </a:solidFill>
              <a:latin typeface="Source Sans Pro"/>
              <a:ea typeface="Source Sans Pro"/>
            </a:endParaRPr>
          </a:p>
          <a:p>
            <a:pPr marL="0" indent="0" algn="ctr">
              <a:lnSpc>
                <a:spcPct val="90000"/>
              </a:lnSpc>
              <a:spcBef>
                <a:spcPts val="1000"/>
              </a:spcBef>
            </a:pPr>
            <a:r>
              <a:rPr lang="en-US" sz="2800" dirty="0">
                <a:solidFill>
                  <a:schemeClr val="tx1"/>
                </a:solidFill>
                <a:latin typeface="Source Sans Pro"/>
                <a:ea typeface="Source Sans Pro"/>
                <a:hlinkClick r:id="rId4"/>
              </a:rPr>
              <a:t>SOR@highered.ohio.gov</a:t>
            </a:r>
            <a:r>
              <a:rPr lang="en-US" sz="2800" dirty="0">
                <a:solidFill>
                  <a:schemeClr val="tx1"/>
                </a:solidFill>
                <a:latin typeface="Source Sans Pro"/>
                <a:ea typeface="Source Sans Pro"/>
              </a:rPr>
              <a:t> </a:t>
            </a:r>
          </a:p>
          <a:p>
            <a:pPr marL="0" indent="0" algn="ctr">
              <a:lnSpc>
                <a:spcPct val="90000"/>
              </a:lnSpc>
              <a:spcBef>
                <a:spcPts val="1000"/>
              </a:spcBef>
            </a:pPr>
            <a:endParaRPr lang="en-US" sz="2800" dirty="0">
              <a:solidFill>
                <a:schemeClr val="tx1"/>
              </a:solidFill>
              <a:latin typeface="Source Sans Pro"/>
              <a:ea typeface="Source Sans Pro"/>
            </a:endParaRPr>
          </a:p>
          <a:p>
            <a:pPr marL="0" indent="0" algn="ctr">
              <a:lnSpc>
                <a:spcPct val="90000"/>
              </a:lnSpc>
              <a:spcBef>
                <a:spcPts val="1000"/>
              </a:spcBef>
            </a:pPr>
            <a:r>
              <a:rPr lang="en-US" sz="2800" dirty="0">
                <a:solidFill>
                  <a:schemeClr val="tx1"/>
                </a:solidFill>
                <a:latin typeface="Source Sans Pro"/>
                <a:ea typeface="Source Sans Pro"/>
                <a:hlinkClick r:id="rId5"/>
              </a:rPr>
              <a:t>GYO@highered.ohio.gov</a:t>
            </a:r>
            <a:r>
              <a:rPr lang="en-US" sz="2800" dirty="0">
                <a:solidFill>
                  <a:schemeClr val="tx1"/>
                </a:solidFill>
                <a:latin typeface="Source Sans Pro"/>
                <a:ea typeface="Source Sans Pro"/>
              </a:rPr>
              <a:t> </a:t>
            </a:r>
          </a:p>
          <a:p>
            <a:pPr marL="0" indent="0" algn="ctr">
              <a:lnSpc>
                <a:spcPct val="90000"/>
              </a:lnSpc>
              <a:spcBef>
                <a:spcPts val="1000"/>
              </a:spcBef>
            </a:pPr>
            <a:endParaRPr lang="en-US" sz="2800" dirty="0">
              <a:solidFill>
                <a:schemeClr val="tx1"/>
              </a:solidFill>
              <a:latin typeface="Source Sans Pro"/>
              <a:ea typeface="Source Sans Pro"/>
            </a:endParaRPr>
          </a:p>
          <a:p>
            <a:pPr marL="0" indent="0" algn="ctr">
              <a:lnSpc>
                <a:spcPct val="90000"/>
              </a:lnSpc>
              <a:spcBef>
                <a:spcPts val="1000"/>
              </a:spcBef>
            </a:pPr>
            <a:r>
              <a:rPr lang="en-US" sz="2800" dirty="0">
                <a:solidFill>
                  <a:schemeClr val="tx1"/>
                </a:solidFill>
                <a:latin typeface="Source Sans Pro"/>
                <a:ea typeface="Source Sans Pro"/>
                <a:hlinkClick r:id="rId6"/>
              </a:rPr>
              <a:t>TeachCSGrants@highered.ohio.gov</a:t>
            </a:r>
            <a:r>
              <a:rPr lang="en-US" sz="2800" dirty="0">
                <a:solidFill>
                  <a:schemeClr val="tx1"/>
                </a:solidFill>
                <a:latin typeface="Source Sans Pro"/>
                <a:ea typeface="Source Sans Pro"/>
              </a:rPr>
              <a:t> </a:t>
            </a:r>
          </a:p>
          <a:p>
            <a:pPr marL="0" indent="0" algn="ctr">
              <a:lnSpc>
                <a:spcPct val="90000"/>
              </a:lnSpc>
              <a:spcBef>
                <a:spcPts val="1000"/>
              </a:spcBef>
            </a:pPr>
            <a:endParaRPr lang="en-US" sz="2800" dirty="0">
              <a:solidFill>
                <a:schemeClr val="tx1"/>
              </a:solidFill>
              <a:latin typeface="Source Sans Pro" panose="020B0503030403020204" pitchFamily="34" charset="0"/>
              <a:ea typeface="Source Sans Pro"/>
            </a:endParaRPr>
          </a:p>
          <a:p>
            <a:pPr eaLnBrk="1" hangingPunct="1">
              <a:lnSpc>
                <a:spcPct val="90000"/>
              </a:lnSpc>
              <a:spcBef>
                <a:spcPts val="1000"/>
              </a:spcBef>
              <a:buFont typeface="Arial" panose="020B0604020202020204" pitchFamily="34" charset="0"/>
              <a:buChar char="•"/>
            </a:pPr>
            <a:endParaRPr lang="en-US" altLang="en-US" sz="2800" dirty="0">
              <a:solidFill>
                <a:schemeClr val="tx1"/>
              </a:solidFill>
              <a:latin typeface="Source Sans Pro" panose="020B0503030403020204" pitchFamily="34" charset="0"/>
            </a:endParaRPr>
          </a:p>
        </p:txBody>
      </p:sp>
    </p:spTree>
    <p:extLst>
      <p:ext uri="{BB962C8B-B14F-4D97-AF65-F5344CB8AC3E}">
        <p14:creationId xmlns:p14="http://schemas.microsoft.com/office/powerpoint/2010/main" val="2005158839"/>
      </p:ext>
    </p:extLst>
  </p:cSld>
  <p:clrMapOvr>
    <a:masterClrMapping/>
  </p:clrMapOvr>
</p:sld>
</file>

<file path=ppt/theme/theme1.xml><?xml version="1.0" encoding="utf-8"?>
<a:theme xmlns:a="http://schemas.openxmlformats.org/drawingml/2006/main" name="1_Custom Desig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Metadata/LabelInfo.xml><?xml version="1.0" encoding="utf-8"?>
<clbl:labelList xmlns:clbl="http://schemas.microsoft.com/office/2020/mipLabelMetadata">
  <clbl:label id="{f920f5b4-f35a-4bd1-ab57-79db69ad10fb}" enabled="1" method="Standard" siteId="{50f8fcc4-94d8-4f07-84eb-36ed57c7c8a2}" removed="0"/>
</clbl:labelList>
</file>

<file path=docProps/app.xml><?xml version="1.0" encoding="utf-8"?>
<Properties xmlns="http://schemas.openxmlformats.org/officeDocument/2006/extended-properties" xmlns:vt="http://schemas.openxmlformats.org/officeDocument/2006/docPropsVTypes">
  <Template/>
  <TotalTime>1038</TotalTime>
  <Words>1017</Words>
  <Application>Microsoft Office PowerPoint</Application>
  <PresentationFormat>Widescreen</PresentationFormat>
  <Paragraphs>134</Paragraphs>
  <Slides>16</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MS PGothic</vt:lpstr>
      <vt:lpstr>Arial</vt:lpstr>
      <vt:lpstr>Calibri</vt:lpstr>
      <vt:lpstr>Calibri Light</vt:lpstr>
      <vt:lpstr>Gill Sans</vt:lpstr>
      <vt:lpstr>Source Sans Pro</vt:lpstr>
      <vt:lpstr>Source Sans Pro ExtraLight</vt:lpstr>
      <vt:lpstr>ヒラギノ角ゴ ProN W3</vt:lpstr>
      <vt:lpstr>1_Custom Design</vt:lpstr>
      <vt:lpstr>ODHE Updates October 2026 - OCTEO</vt:lpstr>
      <vt:lpstr>PowerPoint Presentation</vt:lpstr>
      <vt:lpstr>PowerPoint Presentation</vt:lpstr>
      <vt:lpstr>PowerPoint Presentation</vt:lpstr>
      <vt:lpstr>PowerPoint Presentation</vt:lpstr>
      <vt:lpstr>Grow Your Own  Teacher Scholarship Awards</vt:lpstr>
      <vt:lpstr>Teach Computer Science 2.0 Grant</vt:lpstr>
      <vt:lpstr>Educator Preparation Programs State Data</vt:lpstr>
      <vt:lpstr>Educator Preparation Programs State Data</vt:lpstr>
      <vt:lpstr>Educator Preparation Programs State Data</vt:lpstr>
      <vt:lpstr>ODHE Summer Intern - Update</vt:lpstr>
      <vt:lpstr>ODHE Summer Intern - Update</vt:lpstr>
      <vt:lpstr>ODHE Summer Intern - Update</vt:lpstr>
      <vt:lpstr>ODHE Summer Intern - Update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LLM</dc:creator>
  <cp:lastModifiedBy>Swinning, Hilary</cp:lastModifiedBy>
  <cp:revision>395</cp:revision>
  <cp:lastPrinted>2011-09-28T20:03:32Z</cp:lastPrinted>
  <dcterms:modified xsi:type="dcterms:W3CDTF">2026-10-08T14:50:35Z</dcterms:modified>
</cp:coreProperties>
</file>